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0" r:id="rId1"/>
  </p:sldMasterIdLst>
  <p:notesMasterIdLst>
    <p:notesMasterId r:id="rId29"/>
  </p:notesMasterIdLst>
  <p:sldIdLst>
    <p:sldId id="256" r:id="rId2"/>
    <p:sldId id="264" r:id="rId3"/>
    <p:sldId id="275" r:id="rId4"/>
    <p:sldId id="288" r:id="rId5"/>
    <p:sldId id="257" r:id="rId6"/>
    <p:sldId id="283" r:id="rId7"/>
    <p:sldId id="285" r:id="rId8"/>
    <p:sldId id="258" r:id="rId9"/>
    <p:sldId id="265" r:id="rId10"/>
    <p:sldId id="284" r:id="rId11"/>
    <p:sldId id="289" r:id="rId12"/>
    <p:sldId id="260" r:id="rId13"/>
    <p:sldId id="268" r:id="rId14"/>
    <p:sldId id="266" r:id="rId15"/>
    <p:sldId id="267" r:id="rId16"/>
    <p:sldId id="290" r:id="rId17"/>
    <p:sldId id="262" r:id="rId18"/>
    <p:sldId id="291" r:id="rId19"/>
    <p:sldId id="269" r:id="rId20"/>
    <p:sldId id="272" r:id="rId21"/>
    <p:sldId id="292" r:id="rId22"/>
    <p:sldId id="270" r:id="rId23"/>
    <p:sldId id="271" r:id="rId24"/>
    <p:sldId id="274" r:id="rId25"/>
    <p:sldId id="293" r:id="rId26"/>
    <p:sldId id="263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58"/>
    <p:restoredTop sz="89011" autoAdjust="0"/>
  </p:normalViewPr>
  <p:slideViewPr>
    <p:cSldViewPr snapToGrid="0" snapToObjects="1">
      <p:cViewPr varScale="1">
        <p:scale>
          <a:sx n="66" d="100"/>
          <a:sy n="66" d="100"/>
        </p:scale>
        <p:origin x="22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rob\Dropbox\rrisque\characterization_study\results\No%20communication%20cost\QOPC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file:///\\localhost\Users\rob\Dropbox\rrisque\characterization_study\results\No%20communication%20cost\ISO%20CAPACITY.xlsx" TargetMode="Externa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4" Type="http://schemas.openxmlformats.org/officeDocument/2006/relationships/oleObject" Target="file:///\\localhost\Users\rob\Dropbox\rrisque\characterization_study\results\No%20communication%20cost\Performance%20per%20capacity.xlsx" TargetMode="Externa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4" Type="http://schemas.openxmlformats.org/officeDocument/2006/relationships/oleObject" Target="file:///\\localhost\Users\rob\Dropbox\rrisque\characterization_study\results\No%20communication%20cost\Moves.xlsx" TargetMode="Externa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4" Type="http://schemas.openxmlformats.org/officeDocument/2006/relationships/oleObject" Target="file:///\\localhost\Users\rob\Dropbox\rrisque\characterization_study\results\No%20communication%20cost\ISO%20CAPACITY.xlsx" TargetMode="Externa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4" Type="http://schemas.openxmlformats.org/officeDocument/2006/relationships/package" Target="../embeddings/Microsoft_Excel_Worksheet3.xlsx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4" Type="http://schemas.openxmlformats.org/officeDocument/2006/relationships/package" Target="../embeddings/Microsoft_Excel_Worksheet4.xlsx"/><Relationship Id="rId1" Type="http://schemas.microsoft.com/office/2011/relationships/chartStyle" Target="style9.xml"/><Relationship Id="rId2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D2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multiLvlStrRef>
              <c:f>Sheet1!$A$2:$B$54</c:f>
              <c:multiLvlStrCache>
                <c:ptCount val="53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1">
                    <c:v>1</c:v>
                  </c:pt>
                  <c:pt idx="42">
                    <c:v>2</c:v>
                  </c:pt>
                  <c:pt idx="43">
                    <c:v>4</c:v>
                  </c:pt>
                  <c:pt idx="44">
                    <c:v>6</c:v>
                  </c:pt>
                  <c:pt idx="45">
                    <c:v>8</c:v>
                  </c:pt>
                  <c:pt idx="48">
                    <c:v>1</c:v>
                  </c:pt>
                  <c:pt idx="49">
                    <c:v>2</c:v>
                  </c:pt>
                  <c:pt idx="50">
                    <c:v>4</c:v>
                  </c:pt>
                  <c:pt idx="51">
                    <c:v>6</c:v>
                  </c:pt>
                  <c:pt idx="52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0">
                    <c:v>TOFF</c:v>
                  </c:pt>
                  <c:pt idx="47">
                    <c:v>TFP</c:v>
                  </c:pt>
                </c:lvl>
              </c:multiLvlStrCache>
            </c:multiLvlStrRef>
          </c:cat>
          <c:val>
            <c:numRef>
              <c:f>Sheet1!$C$2:$C$54</c:f>
              <c:numCache>
                <c:formatCode>General</c:formatCode>
                <c:ptCount val="53"/>
                <c:pt idx="0">
                  <c:v>1.0</c:v>
                </c:pt>
                <c:pt idx="1">
                  <c:v>1.523882699449352</c:v>
                </c:pt>
                <c:pt idx="2">
                  <c:v>1.58624366835511</c:v>
                </c:pt>
                <c:pt idx="3">
                  <c:v>1.588007650905208</c:v>
                </c:pt>
                <c:pt idx="4">
                  <c:v>1.588855756820507</c:v>
                </c:pt>
                <c:pt idx="7">
                  <c:v>1.0</c:v>
                </c:pt>
                <c:pt idx="8">
                  <c:v>1.961564028403268</c:v>
                </c:pt>
                <c:pt idx="9">
                  <c:v>3.64744644450449</c:v>
                </c:pt>
                <c:pt idx="10">
                  <c:v>4.403777351702891</c:v>
                </c:pt>
                <c:pt idx="11">
                  <c:v>4.403777351702891</c:v>
                </c:pt>
                <c:pt idx="14">
                  <c:v>1.0</c:v>
                </c:pt>
                <c:pt idx="15">
                  <c:v>1.030186306108006</c:v>
                </c:pt>
                <c:pt idx="16">
                  <c:v>1.030186306108006</c:v>
                </c:pt>
                <c:pt idx="17">
                  <c:v>1.030186306108006</c:v>
                </c:pt>
                <c:pt idx="18">
                  <c:v>1.030186306108006</c:v>
                </c:pt>
                <c:pt idx="21">
                  <c:v>1.0</c:v>
                </c:pt>
                <c:pt idx="22">
                  <c:v>1.9665578773365</c:v>
                </c:pt>
                <c:pt idx="23">
                  <c:v>3.670068027210886</c:v>
                </c:pt>
                <c:pt idx="24">
                  <c:v>3.6750099009901</c:v>
                </c:pt>
                <c:pt idx="25">
                  <c:v>3.675301013941697</c:v>
                </c:pt>
                <c:pt idx="28">
                  <c:v>1.0</c:v>
                </c:pt>
                <c:pt idx="29">
                  <c:v>1.241808650065537</c:v>
                </c:pt>
                <c:pt idx="30">
                  <c:v>1.242079965042612</c:v>
                </c:pt>
                <c:pt idx="31">
                  <c:v>1.242079965042612</c:v>
                </c:pt>
                <c:pt idx="32">
                  <c:v>1.242079965042612</c:v>
                </c:pt>
                <c:pt idx="35">
                  <c:v>1.0</c:v>
                </c:pt>
                <c:pt idx="36">
                  <c:v>1.706632653061228</c:v>
                </c:pt>
                <c:pt idx="37">
                  <c:v>1.719794344473013</c:v>
                </c:pt>
                <c:pt idx="38">
                  <c:v>1.724226804123713</c:v>
                </c:pt>
                <c:pt idx="39">
                  <c:v>1.728682170542636</c:v>
                </c:pt>
                <c:pt idx="41">
                  <c:v>1.0</c:v>
                </c:pt>
                <c:pt idx="42">
                  <c:v>1.5</c:v>
                </c:pt>
                <c:pt idx="43">
                  <c:v>1.666666666666662</c:v>
                </c:pt>
                <c:pt idx="44">
                  <c:v>1.666666666666662</c:v>
                </c:pt>
                <c:pt idx="45">
                  <c:v>1.666666666666662</c:v>
                </c:pt>
                <c:pt idx="48">
                  <c:v>1.0</c:v>
                </c:pt>
                <c:pt idx="49">
                  <c:v>1.626951364175563</c:v>
                </c:pt>
                <c:pt idx="50">
                  <c:v>1.631363593110666</c:v>
                </c:pt>
                <c:pt idx="51">
                  <c:v>1.631363593110666</c:v>
                </c:pt>
                <c:pt idx="52">
                  <c:v>1.631363593110666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A52-4D43-8F8E-3E60A8E20C1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multiLvlStrRef>
              <c:f>Sheet1!$A$2:$B$54</c:f>
              <c:multiLvlStrCache>
                <c:ptCount val="53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1">
                    <c:v>1</c:v>
                  </c:pt>
                  <c:pt idx="42">
                    <c:v>2</c:v>
                  </c:pt>
                  <c:pt idx="43">
                    <c:v>4</c:v>
                  </c:pt>
                  <c:pt idx="44">
                    <c:v>6</c:v>
                  </c:pt>
                  <c:pt idx="45">
                    <c:v>8</c:v>
                  </c:pt>
                  <c:pt idx="48">
                    <c:v>1</c:v>
                  </c:pt>
                  <c:pt idx="49">
                    <c:v>2</c:v>
                  </c:pt>
                  <c:pt idx="50">
                    <c:v>4</c:v>
                  </c:pt>
                  <c:pt idx="51">
                    <c:v>6</c:v>
                  </c:pt>
                  <c:pt idx="52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0">
                    <c:v>TOFF</c:v>
                  </c:pt>
                  <c:pt idx="47">
                    <c:v>TFP</c:v>
                  </c:pt>
                </c:lvl>
              </c:multiLvlStrCache>
            </c:multiLvlStr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1.174728529121424</c:v>
                </c:pt>
                <c:pt idx="1">
                  <c:v>1.56812791004129</c:v>
                </c:pt>
                <c:pt idx="2">
                  <c:v>1.588855756820507</c:v>
                </c:pt>
                <c:pt idx="3">
                  <c:v>1.589704769114311</c:v>
                </c:pt>
                <c:pt idx="4">
                  <c:v>1.590200445434301</c:v>
                </c:pt>
                <c:pt idx="7">
                  <c:v>1.700789355156391</c:v>
                </c:pt>
                <c:pt idx="8">
                  <c:v>3.107988588726846</c:v>
                </c:pt>
                <c:pt idx="9">
                  <c:v>4.403777351702891</c:v>
                </c:pt>
                <c:pt idx="10">
                  <c:v>4.403777351702891</c:v>
                </c:pt>
                <c:pt idx="11">
                  <c:v>4.403777351702891</c:v>
                </c:pt>
                <c:pt idx="14">
                  <c:v>1.01522252779176</c:v>
                </c:pt>
                <c:pt idx="15">
                  <c:v>1.030186306108006</c:v>
                </c:pt>
                <c:pt idx="16">
                  <c:v>1.030186306108006</c:v>
                </c:pt>
                <c:pt idx="17">
                  <c:v>1.030186306108006</c:v>
                </c:pt>
                <c:pt idx="18">
                  <c:v>1.030186306108006</c:v>
                </c:pt>
                <c:pt idx="21">
                  <c:v>1.677282915190513</c:v>
                </c:pt>
                <c:pt idx="22">
                  <c:v>3.093545806107482</c:v>
                </c:pt>
                <c:pt idx="23">
                  <c:v>3.674718834151748</c:v>
                </c:pt>
                <c:pt idx="24">
                  <c:v>3.675301013941697</c:v>
                </c:pt>
                <c:pt idx="25">
                  <c:v>3.675301013941697</c:v>
                </c:pt>
                <c:pt idx="28">
                  <c:v>1.050831792975973</c:v>
                </c:pt>
                <c:pt idx="29">
                  <c:v>1.242079965042612</c:v>
                </c:pt>
                <c:pt idx="30">
                  <c:v>1.242079965042612</c:v>
                </c:pt>
                <c:pt idx="31">
                  <c:v>1.242079965042612</c:v>
                </c:pt>
                <c:pt idx="32">
                  <c:v>1.242079965042612</c:v>
                </c:pt>
                <c:pt idx="35">
                  <c:v>1.23888888888889</c:v>
                </c:pt>
                <c:pt idx="36">
                  <c:v>1.719794344473013</c:v>
                </c:pt>
                <c:pt idx="37">
                  <c:v>1.728682170542636</c:v>
                </c:pt>
                <c:pt idx="38">
                  <c:v>1.728682170542636</c:v>
                </c:pt>
                <c:pt idx="39">
                  <c:v>1.733160621761662</c:v>
                </c:pt>
                <c:pt idx="41">
                  <c:v>1.0</c:v>
                </c:pt>
                <c:pt idx="42">
                  <c:v>1.5</c:v>
                </c:pt>
                <c:pt idx="43">
                  <c:v>1.666666666666662</c:v>
                </c:pt>
                <c:pt idx="44">
                  <c:v>1.666666666666662</c:v>
                </c:pt>
                <c:pt idx="45">
                  <c:v>1.666666666666662</c:v>
                </c:pt>
                <c:pt idx="48">
                  <c:v>1.254729754455301</c:v>
                </c:pt>
                <c:pt idx="49">
                  <c:v>1.626951364175563</c:v>
                </c:pt>
                <c:pt idx="50">
                  <c:v>1.631363593110666</c:v>
                </c:pt>
                <c:pt idx="51">
                  <c:v>1.631363593110666</c:v>
                </c:pt>
                <c:pt idx="52">
                  <c:v>1.631363593110666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A52-4D43-8F8E-3E60A8E20C1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D16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multiLvlStrRef>
              <c:f>Sheet1!$A$2:$B$54</c:f>
              <c:multiLvlStrCache>
                <c:ptCount val="53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1">
                    <c:v>1</c:v>
                  </c:pt>
                  <c:pt idx="42">
                    <c:v>2</c:v>
                  </c:pt>
                  <c:pt idx="43">
                    <c:v>4</c:v>
                  </c:pt>
                  <c:pt idx="44">
                    <c:v>6</c:v>
                  </c:pt>
                  <c:pt idx="45">
                    <c:v>8</c:v>
                  </c:pt>
                  <c:pt idx="48">
                    <c:v>1</c:v>
                  </c:pt>
                  <c:pt idx="49">
                    <c:v>2</c:v>
                  </c:pt>
                  <c:pt idx="50">
                    <c:v>4</c:v>
                  </c:pt>
                  <c:pt idx="51">
                    <c:v>6</c:v>
                  </c:pt>
                  <c:pt idx="52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0">
                    <c:v>TOFF</c:v>
                  </c:pt>
                  <c:pt idx="47">
                    <c:v>TFP</c:v>
                  </c:pt>
                </c:lvl>
              </c:multiLvlStrCache>
            </c:multiLvlStrRef>
          </c:cat>
          <c:val>
            <c:numRef>
              <c:f>Sheet1!$E$2:$E$54</c:f>
              <c:numCache>
                <c:formatCode>General</c:formatCode>
                <c:ptCount val="53"/>
                <c:pt idx="0">
                  <c:v>1.195419233860164</c:v>
                </c:pt>
                <c:pt idx="1">
                  <c:v>1.572687224669603</c:v>
                </c:pt>
                <c:pt idx="2">
                  <c:v>1.590838197941268</c:v>
                </c:pt>
                <c:pt idx="3">
                  <c:v>1.591050895801768</c:v>
                </c:pt>
                <c:pt idx="4">
                  <c:v>1.59119272597611</c:v>
                </c:pt>
                <c:pt idx="7">
                  <c:v>2.519624529955621</c:v>
                </c:pt>
                <c:pt idx="8">
                  <c:v>3.774463795615506</c:v>
                </c:pt>
                <c:pt idx="9">
                  <c:v>4.403777351702891</c:v>
                </c:pt>
                <c:pt idx="10">
                  <c:v>4.403777351702891</c:v>
                </c:pt>
                <c:pt idx="11">
                  <c:v>4.403777351702891</c:v>
                </c:pt>
                <c:pt idx="14">
                  <c:v>1.01522252779176</c:v>
                </c:pt>
                <c:pt idx="15">
                  <c:v>1.030186306108006</c:v>
                </c:pt>
                <c:pt idx="16">
                  <c:v>1.030186306108006</c:v>
                </c:pt>
                <c:pt idx="17">
                  <c:v>1.030186306108006</c:v>
                </c:pt>
                <c:pt idx="18">
                  <c:v>1.030186306108006</c:v>
                </c:pt>
                <c:pt idx="21">
                  <c:v>2.233739348129604</c:v>
                </c:pt>
                <c:pt idx="22">
                  <c:v>3.377274712476342</c:v>
                </c:pt>
                <c:pt idx="23">
                  <c:v>3.674718834151748</c:v>
                </c:pt>
                <c:pt idx="24">
                  <c:v>3.675301013941697</c:v>
                </c:pt>
                <c:pt idx="25">
                  <c:v>3.675301013941697</c:v>
                </c:pt>
                <c:pt idx="28">
                  <c:v>1.066404051772654</c:v>
                </c:pt>
                <c:pt idx="29">
                  <c:v>1.242079965042612</c:v>
                </c:pt>
                <c:pt idx="30">
                  <c:v>1.242079965042612</c:v>
                </c:pt>
                <c:pt idx="31">
                  <c:v>1.242079965042612</c:v>
                </c:pt>
                <c:pt idx="32">
                  <c:v>1.242079965042612</c:v>
                </c:pt>
                <c:pt idx="35">
                  <c:v>1.267045454545456</c:v>
                </c:pt>
                <c:pt idx="36">
                  <c:v>1.728682170542636</c:v>
                </c:pt>
                <c:pt idx="37">
                  <c:v>1.733160621761662</c:v>
                </c:pt>
                <c:pt idx="38">
                  <c:v>1.733160621761662</c:v>
                </c:pt>
                <c:pt idx="39">
                  <c:v>1.733160621761662</c:v>
                </c:pt>
                <c:pt idx="41">
                  <c:v>1.0</c:v>
                </c:pt>
                <c:pt idx="42">
                  <c:v>1.5</c:v>
                </c:pt>
                <c:pt idx="43">
                  <c:v>1.666666666666662</c:v>
                </c:pt>
                <c:pt idx="44">
                  <c:v>1.666666666666662</c:v>
                </c:pt>
                <c:pt idx="45">
                  <c:v>1.666666666666662</c:v>
                </c:pt>
                <c:pt idx="48">
                  <c:v>1.266174298375184</c:v>
                </c:pt>
                <c:pt idx="49">
                  <c:v>1.626951364175563</c:v>
                </c:pt>
                <c:pt idx="50">
                  <c:v>1.631363593110666</c:v>
                </c:pt>
                <c:pt idx="51">
                  <c:v>1.631363593110666</c:v>
                </c:pt>
                <c:pt idx="52">
                  <c:v>1.631363593110666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A52-4D43-8F8E-3E60A8E20C11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D32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multiLvlStrRef>
              <c:f>Sheet1!$A$2:$B$54</c:f>
              <c:multiLvlStrCache>
                <c:ptCount val="53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1">
                    <c:v>1</c:v>
                  </c:pt>
                  <c:pt idx="42">
                    <c:v>2</c:v>
                  </c:pt>
                  <c:pt idx="43">
                    <c:v>4</c:v>
                  </c:pt>
                  <c:pt idx="44">
                    <c:v>6</c:v>
                  </c:pt>
                  <c:pt idx="45">
                    <c:v>8</c:v>
                  </c:pt>
                  <c:pt idx="48">
                    <c:v>1</c:v>
                  </c:pt>
                  <c:pt idx="49">
                    <c:v>2</c:v>
                  </c:pt>
                  <c:pt idx="50">
                    <c:v>4</c:v>
                  </c:pt>
                  <c:pt idx="51">
                    <c:v>6</c:v>
                  </c:pt>
                  <c:pt idx="52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0">
                    <c:v>TOFF</c:v>
                  </c:pt>
                  <c:pt idx="47">
                    <c:v>TFP</c:v>
                  </c:pt>
                </c:lvl>
              </c:multiLvlStrCache>
            </c:multiLvlStrRef>
          </c:cat>
          <c:val>
            <c:numRef>
              <c:f>Sheet1!$F$2:$F$54</c:f>
              <c:numCache>
                <c:formatCode>General</c:formatCode>
                <c:ptCount val="53"/>
                <c:pt idx="0">
                  <c:v>1.198871650211563</c:v>
                </c:pt>
                <c:pt idx="1">
                  <c:v>1.573311004362963</c:v>
                </c:pt>
                <c:pt idx="2">
                  <c:v>1.591121807728306</c:v>
                </c:pt>
                <c:pt idx="3">
                  <c:v>1.591263650546022</c:v>
                </c:pt>
                <c:pt idx="4">
                  <c:v>1.59133458143889</c:v>
                </c:pt>
                <c:pt idx="7">
                  <c:v>2.519624529955621</c:v>
                </c:pt>
                <c:pt idx="8">
                  <c:v>3.774463795615506</c:v>
                </c:pt>
                <c:pt idx="9">
                  <c:v>4.403777351702891</c:v>
                </c:pt>
                <c:pt idx="10">
                  <c:v>4.403777351702891</c:v>
                </c:pt>
                <c:pt idx="11">
                  <c:v>4.403777351702891</c:v>
                </c:pt>
                <c:pt idx="14">
                  <c:v>1.01522252779176</c:v>
                </c:pt>
                <c:pt idx="15">
                  <c:v>1.030186306108006</c:v>
                </c:pt>
                <c:pt idx="16">
                  <c:v>1.030186306108006</c:v>
                </c:pt>
                <c:pt idx="17">
                  <c:v>1.030186306108006</c:v>
                </c:pt>
                <c:pt idx="18">
                  <c:v>1.030186306108006</c:v>
                </c:pt>
                <c:pt idx="21">
                  <c:v>2.233739348129604</c:v>
                </c:pt>
                <c:pt idx="22">
                  <c:v>3.377274712476342</c:v>
                </c:pt>
                <c:pt idx="23">
                  <c:v>3.674718834151748</c:v>
                </c:pt>
                <c:pt idx="24">
                  <c:v>3.675301013941697</c:v>
                </c:pt>
                <c:pt idx="25">
                  <c:v>3.675301013941697</c:v>
                </c:pt>
                <c:pt idx="28">
                  <c:v>1.066404051772654</c:v>
                </c:pt>
                <c:pt idx="29">
                  <c:v>1.242079965042612</c:v>
                </c:pt>
                <c:pt idx="30">
                  <c:v>1.242079965042612</c:v>
                </c:pt>
                <c:pt idx="31">
                  <c:v>1.242079965042612</c:v>
                </c:pt>
                <c:pt idx="32">
                  <c:v>1.242079965042612</c:v>
                </c:pt>
                <c:pt idx="35">
                  <c:v>1.274285714285716</c:v>
                </c:pt>
                <c:pt idx="36">
                  <c:v>1.733160621761662</c:v>
                </c:pt>
                <c:pt idx="37">
                  <c:v>1.733160621761662</c:v>
                </c:pt>
                <c:pt idx="38">
                  <c:v>1.733160621761662</c:v>
                </c:pt>
                <c:pt idx="39">
                  <c:v>1.733160621761662</c:v>
                </c:pt>
                <c:pt idx="41">
                  <c:v>1.0</c:v>
                </c:pt>
                <c:pt idx="42">
                  <c:v>1.5</c:v>
                </c:pt>
                <c:pt idx="43">
                  <c:v>1.666666666666662</c:v>
                </c:pt>
                <c:pt idx="44">
                  <c:v>1.666666666666662</c:v>
                </c:pt>
                <c:pt idx="45">
                  <c:v>1.666666666666662</c:v>
                </c:pt>
                <c:pt idx="48">
                  <c:v>1.2668292322471</c:v>
                </c:pt>
                <c:pt idx="49">
                  <c:v>1.626951364175563</c:v>
                </c:pt>
                <c:pt idx="50">
                  <c:v>1.631363593110666</c:v>
                </c:pt>
                <c:pt idx="51">
                  <c:v>1.631363593110666</c:v>
                </c:pt>
                <c:pt idx="52">
                  <c:v>1.631363593110666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EA52-4D43-8F8E-3E60A8E20C11}"/>
            </c:ext>
          </c:extLst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D64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multiLvlStrRef>
              <c:f>Sheet1!$A$2:$B$54</c:f>
              <c:multiLvlStrCache>
                <c:ptCount val="53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1">
                    <c:v>1</c:v>
                  </c:pt>
                  <c:pt idx="42">
                    <c:v>2</c:v>
                  </c:pt>
                  <c:pt idx="43">
                    <c:v>4</c:v>
                  </c:pt>
                  <c:pt idx="44">
                    <c:v>6</c:v>
                  </c:pt>
                  <c:pt idx="45">
                    <c:v>8</c:v>
                  </c:pt>
                  <c:pt idx="48">
                    <c:v>1</c:v>
                  </c:pt>
                  <c:pt idx="49">
                    <c:v>2</c:v>
                  </c:pt>
                  <c:pt idx="50">
                    <c:v>4</c:v>
                  </c:pt>
                  <c:pt idx="51">
                    <c:v>6</c:v>
                  </c:pt>
                  <c:pt idx="52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0">
                    <c:v>TOFF</c:v>
                  </c:pt>
                  <c:pt idx="47">
                    <c:v>TFP</c:v>
                  </c:pt>
                </c:lvl>
              </c:multiLvlStrCache>
            </c:multiLvlStrRef>
          </c:cat>
          <c:val>
            <c:numRef>
              <c:f>Sheet1!$G$2:$G$54</c:f>
              <c:numCache>
                <c:formatCode>General</c:formatCode>
                <c:ptCount val="53"/>
                <c:pt idx="0">
                  <c:v>1.200403496973775</c:v>
                </c:pt>
                <c:pt idx="1">
                  <c:v>1.573657762496693</c:v>
                </c:pt>
                <c:pt idx="2">
                  <c:v>1.59133458143889</c:v>
                </c:pt>
                <c:pt idx="3">
                  <c:v>1.591405518655552</c:v>
                </c:pt>
                <c:pt idx="4">
                  <c:v>1.591405518655552</c:v>
                </c:pt>
                <c:pt idx="7">
                  <c:v>2.519624529955621</c:v>
                </c:pt>
                <c:pt idx="8">
                  <c:v>3.774463795615506</c:v>
                </c:pt>
                <c:pt idx="9">
                  <c:v>4.403777351702891</c:v>
                </c:pt>
                <c:pt idx="10">
                  <c:v>4.403777351702891</c:v>
                </c:pt>
                <c:pt idx="11">
                  <c:v>4.403777351702891</c:v>
                </c:pt>
                <c:pt idx="14">
                  <c:v>1.01522252779176</c:v>
                </c:pt>
                <c:pt idx="15">
                  <c:v>1.030186306108006</c:v>
                </c:pt>
                <c:pt idx="16">
                  <c:v>1.030186306108006</c:v>
                </c:pt>
                <c:pt idx="17">
                  <c:v>1.030186306108006</c:v>
                </c:pt>
                <c:pt idx="18">
                  <c:v>1.030186306108006</c:v>
                </c:pt>
                <c:pt idx="21">
                  <c:v>2.233739348129604</c:v>
                </c:pt>
                <c:pt idx="22">
                  <c:v>3.377274712476342</c:v>
                </c:pt>
                <c:pt idx="23">
                  <c:v>3.674718834151748</c:v>
                </c:pt>
                <c:pt idx="24">
                  <c:v>3.675301013941697</c:v>
                </c:pt>
                <c:pt idx="25">
                  <c:v>3.675301013941697</c:v>
                </c:pt>
                <c:pt idx="28">
                  <c:v>1.066404051772654</c:v>
                </c:pt>
                <c:pt idx="29">
                  <c:v>1.242079965042612</c:v>
                </c:pt>
                <c:pt idx="30">
                  <c:v>1.242079965042612</c:v>
                </c:pt>
                <c:pt idx="31">
                  <c:v>1.242079965042612</c:v>
                </c:pt>
                <c:pt idx="32">
                  <c:v>1.242079965042612</c:v>
                </c:pt>
                <c:pt idx="35">
                  <c:v>1.274285714285716</c:v>
                </c:pt>
                <c:pt idx="36">
                  <c:v>1.733160621761662</c:v>
                </c:pt>
                <c:pt idx="37">
                  <c:v>1.733160621761662</c:v>
                </c:pt>
                <c:pt idx="38">
                  <c:v>1.733160621761662</c:v>
                </c:pt>
                <c:pt idx="39">
                  <c:v>1.733160621761662</c:v>
                </c:pt>
                <c:pt idx="41">
                  <c:v>1.0</c:v>
                </c:pt>
                <c:pt idx="42">
                  <c:v>1.5</c:v>
                </c:pt>
                <c:pt idx="43">
                  <c:v>1.666666666666662</c:v>
                </c:pt>
                <c:pt idx="44">
                  <c:v>1.666666666666662</c:v>
                </c:pt>
                <c:pt idx="45">
                  <c:v>1.666666666666662</c:v>
                </c:pt>
                <c:pt idx="48">
                  <c:v>1.2668292322471</c:v>
                </c:pt>
                <c:pt idx="49">
                  <c:v>1.626951364175563</c:v>
                </c:pt>
                <c:pt idx="50">
                  <c:v>1.631363593110666</c:v>
                </c:pt>
                <c:pt idx="51">
                  <c:v>1.631363593110666</c:v>
                </c:pt>
                <c:pt idx="52">
                  <c:v>1.631363593110666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EA52-4D43-8F8E-3E60A8E20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5636080"/>
        <c:axId val="2134837104"/>
      </c:lineChart>
      <c:catAx>
        <c:axId val="18756360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2134837104"/>
        <c:crosses val="autoZero"/>
        <c:auto val="1"/>
        <c:lblAlgn val="ctr"/>
        <c:lblOffset val="100"/>
        <c:noMultiLvlLbl val="0"/>
      </c:catAx>
      <c:valAx>
        <c:axId val="2134837104"/>
        <c:scaling>
          <c:orientation val="minMax"/>
          <c:max val="4.5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baseline="0"/>
                  <a:t>normalized qopc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00641873092043752"/>
              <c:y val="0.2839412298663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7563608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0850821758868"/>
          <c:y val="0.0336158126861708"/>
          <c:w val="0.865067553369016"/>
          <c:h val="0.1071743909574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Sheet1!$S$1</c:f>
              <c:strCache>
                <c:ptCount val="1"/>
                <c:pt idx="0">
                  <c:v>8x4</c:v>
                </c:pt>
              </c:strCache>
            </c:strRef>
          </c:tx>
          <c:spPr>
            <a:solidFill>
              <a:schemeClr val="accent1"/>
            </a:solidFill>
            <a:ln w="22225" cap="rnd">
              <a:solidFill>
                <a:sysClr val="windowText" lastClr="000000"/>
              </a:solidFill>
              <a:round/>
            </a:ln>
            <a:effectLst/>
          </c:spPr>
          <c:invertIfNegative val="0"/>
          <c:cat>
            <c:strRef>
              <c:f>Sheet1!$R$2:$R$9</c:f>
              <c:strCache>
                <c:ptCount val="8"/>
                <c:pt idx="0">
                  <c:v>BWT</c:v>
                </c:pt>
                <c:pt idx="1">
                  <c:v>CN</c:v>
                </c:pt>
                <c:pt idx="2">
                  <c:v>GSE</c:v>
                </c:pt>
                <c:pt idx="3">
                  <c:v>IM</c:v>
                </c:pt>
                <c:pt idx="4">
                  <c:v>QFT</c:v>
                </c:pt>
                <c:pt idx="5">
                  <c:v>SR</c:v>
                </c:pt>
                <c:pt idx="6">
                  <c:v>TOFF</c:v>
                </c:pt>
                <c:pt idx="7">
                  <c:v>TFP</c:v>
                </c:pt>
              </c:strCache>
            </c:strRef>
          </c:cat>
          <c:val>
            <c:numRef>
              <c:f>Sheet1!$S$2:$S$9</c:f>
              <c:numCache>
                <c:formatCode>General</c:formatCode>
                <c:ptCount val="8"/>
                <c:pt idx="0">
                  <c:v>1.590200445434301</c:v>
                </c:pt>
                <c:pt idx="1">
                  <c:v>4.403777351702891</c:v>
                </c:pt>
                <c:pt idx="2">
                  <c:v>1.030186306108006</c:v>
                </c:pt>
                <c:pt idx="3">
                  <c:v>3.675301013941697</c:v>
                </c:pt>
                <c:pt idx="4">
                  <c:v>1.242079965042612</c:v>
                </c:pt>
                <c:pt idx="5">
                  <c:v>1.733160621761662</c:v>
                </c:pt>
                <c:pt idx="6">
                  <c:v>1.666666666666662</c:v>
                </c:pt>
                <c:pt idx="7">
                  <c:v>1.631363593110666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B5F-4729-B2DC-C998C6D5B8EC}"/>
            </c:ext>
          </c:extLst>
        </c:ser>
        <c:ser>
          <c:idx val="1"/>
          <c:order val="1"/>
          <c:tx>
            <c:strRef>
              <c:f>Sheet1!$T$1</c:f>
              <c:strCache>
                <c:ptCount val="1"/>
                <c:pt idx="0">
                  <c:v>2x16</c:v>
                </c:pt>
              </c:strCache>
            </c:strRef>
          </c:tx>
          <c:spPr>
            <a:solidFill>
              <a:schemeClr val="accent2"/>
            </a:solidFill>
            <a:ln w="22225" cap="rnd">
              <a:solidFill>
                <a:sysClr val="windowText" lastClr="000000"/>
              </a:solidFill>
              <a:round/>
            </a:ln>
            <a:effectLst/>
          </c:spPr>
          <c:invertIfNegative val="0"/>
          <c:cat>
            <c:strRef>
              <c:f>Sheet1!$R$2:$R$9</c:f>
              <c:strCache>
                <c:ptCount val="8"/>
                <c:pt idx="0">
                  <c:v>BWT</c:v>
                </c:pt>
                <c:pt idx="1">
                  <c:v>CN</c:v>
                </c:pt>
                <c:pt idx="2">
                  <c:v>GSE</c:v>
                </c:pt>
                <c:pt idx="3">
                  <c:v>IM</c:v>
                </c:pt>
                <c:pt idx="4">
                  <c:v>QFT</c:v>
                </c:pt>
                <c:pt idx="5">
                  <c:v>SR</c:v>
                </c:pt>
                <c:pt idx="6">
                  <c:v>TOFF</c:v>
                </c:pt>
                <c:pt idx="7">
                  <c:v>TFP</c:v>
                </c:pt>
              </c:strCache>
            </c:strRef>
          </c:cat>
          <c:val>
            <c:numRef>
              <c:f>Sheet1!$T$2:$T$9</c:f>
              <c:numCache>
                <c:formatCode>General</c:formatCode>
                <c:ptCount val="8"/>
                <c:pt idx="0">
                  <c:v>1.572687224669603</c:v>
                </c:pt>
                <c:pt idx="1">
                  <c:v>3.774463795615506</c:v>
                </c:pt>
                <c:pt idx="2">
                  <c:v>1.030186306108006</c:v>
                </c:pt>
                <c:pt idx="3">
                  <c:v>3.377274712476342</c:v>
                </c:pt>
                <c:pt idx="4">
                  <c:v>1.242079965042612</c:v>
                </c:pt>
                <c:pt idx="5">
                  <c:v>1.728682170542636</c:v>
                </c:pt>
                <c:pt idx="6">
                  <c:v>1.5</c:v>
                </c:pt>
                <c:pt idx="7">
                  <c:v>1.626951364175563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B5F-4729-B2DC-C998C6D5B8EC}"/>
            </c:ext>
          </c:extLst>
        </c:ser>
        <c:ser>
          <c:idx val="2"/>
          <c:order val="2"/>
          <c:tx>
            <c:strRef>
              <c:f>Sheet1!$U$1</c:f>
              <c:strCache>
                <c:ptCount val="1"/>
                <c:pt idx="0">
                  <c:v>1x32</c:v>
                </c:pt>
              </c:strCache>
            </c:strRef>
          </c:tx>
          <c:spPr>
            <a:solidFill>
              <a:schemeClr val="accent3"/>
            </a:solidFill>
            <a:ln w="22225" cap="rnd">
              <a:solidFill>
                <a:sysClr val="windowText" lastClr="000000"/>
              </a:solidFill>
              <a:round/>
            </a:ln>
            <a:effectLst/>
          </c:spPr>
          <c:invertIfNegative val="0"/>
          <c:cat>
            <c:strRef>
              <c:f>Sheet1!$R$2:$R$9</c:f>
              <c:strCache>
                <c:ptCount val="8"/>
                <c:pt idx="0">
                  <c:v>BWT</c:v>
                </c:pt>
                <c:pt idx="1">
                  <c:v>CN</c:v>
                </c:pt>
                <c:pt idx="2">
                  <c:v>GSE</c:v>
                </c:pt>
                <c:pt idx="3">
                  <c:v>IM</c:v>
                </c:pt>
                <c:pt idx="4">
                  <c:v>QFT</c:v>
                </c:pt>
                <c:pt idx="5">
                  <c:v>SR</c:v>
                </c:pt>
                <c:pt idx="6">
                  <c:v>TOFF</c:v>
                </c:pt>
                <c:pt idx="7">
                  <c:v>TFP</c:v>
                </c:pt>
              </c:strCache>
            </c:strRef>
          </c:cat>
          <c:val>
            <c:numRef>
              <c:f>Sheet1!$U$2:$U$9</c:f>
              <c:numCache>
                <c:formatCode>General</c:formatCode>
                <c:ptCount val="8"/>
                <c:pt idx="0">
                  <c:v>1.198871650211563</c:v>
                </c:pt>
                <c:pt idx="1">
                  <c:v>2.519624529955621</c:v>
                </c:pt>
                <c:pt idx="2">
                  <c:v>1.01522252779176</c:v>
                </c:pt>
                <c:pt idx="3">
                  <c:v>2.233739348129604</c:v>
                </c:pt>
                <c:pt idx="4">
                  <c:v>1.066404051772654</c:v>
                </c:pt>
                <c:pt idx="5">
                  <c:v>1.274285714285716</c:v>
                </c:pt>
                <c:pt idx="6">
                  <c:v>1.0</c:v>
                </c:pt>
                <c:pt idx="7">
                  <c:v>1.2668292322471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B5F-4729-B2DC-C998C6D5B8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"/>
        <c:axId val="1799824064"/>
        <c:axId val="-2101898960"/>
      </c:barChart>
      <c:catAx>
        <c:axId val="17998240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101898960"/>
        <c:crosses val="autoZero"/>
        <c:auto val="1"/>
        <c:lblAlgn val="ctr"/>
        <c:lblOffset val="100"/>
        <c:noMultiLvlLbl val="0"/>
      </c:catAx>
      <c:valAx>
        <c:axId val="-2101898960"/>
        <c:scaling>
          <c:orientation val="minMax"/>
          <c:max val="4.5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/>
                  <a:t>Normalized QOPC</a:t>
                </a:r>
              </a:p>
            </c:rich>
          </c:tx>
          <c:layout>
            <c:manualLayout>
              <c:xMode val="edge"/>
              <c:yMode val="edge"/>
              <c:x val="0.00641869269563889"/>
              <c:y val="0.2914367904396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79982406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05520688590397"/>
          <c:y val="0.031353368724837"/>
          <c:w val="0.869685811332407"/>
          <c:h val="0.113602759882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qft.2.16_time_avg!$B$1</c:f>
              <c:strCache>
                <c:ptCount val="1"/>
                <c:pt idx="0">
                  <c:v>1x16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qft.2.16_time_avg!$A$2:$A$51</c:f>
              <c:numCache>
                <c:formatCode>General</c:formatCode>
                <c:ptCount val="5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</c:numCache>
            </c:numRef>
          </c:cat>
          <c:val>
            <c:numRef>
              <c:f>qft.2.16_time_avg!$B$2:$B$51</c:f>
              <c:numCache>
                <c:formatCode>General</c:formatCode>
                <c:ptCount val="50"/>
                <c:pt idx="0">
                  <c:v>2.62037037037037</c:v>
                </c:pt>
                <c:pt idx="1">
                  <c:v>2.13888888888888</c:v>
                </c:pt>
                <c:pt idx="2">
                  <c:v>2.55555555555555</c:v>
                </c:pt>
                <c:pt idx="3">
                  <c:v>2.11111111111111</c:v>
                </c:pt>
                <c:pt idx="4">
                  <c:v>2.638888888888879</c:v>
                </c:pt>
                <c:pt idx="5">
                  <c:v>2.64814814814814</c:v>
                </c:pt>
                <c:pt idx="6">
                  <c:v>1.58333333333333</c:v>
                </c:pt>
                <c:pt idx="7">
                  <c:v>1.0</c:v>
                </c:pt>
                <c:pt idx="8">
                  <c:v>1.0</c:v>
                </c:pt>
                <c:pt idx="9">
                  <c:v>1.07407407407407</c:v>
                </c:pt>
                <c:pt idx="10">
                  <c:v>1.0</c:v>
                </c:pt>
                <c:pt idx="11">
                  <c:v>1.0</c:v>
                </c:pt>
                <c:pt idx="12">
                  <c:v>1.02777777777777</c:v>
                </c:pt>
                <c:pt idx="13">
                  <c:v>1.0</c:v>
                </c:pt>
                <c:pt idx="14">
                  <c:v>1.0</c:v>
                </c:pt>
                <c:pt idx="15">
                  <c:v>1.37962962962962</c:v>
                </c:pt>
                <c:pt idx="16">
                  <c:v>1.57407407407407</c:v>
                </c:pt>
                <c:pt idx="17">
                  <c:v>1.46296296296296</c:v>
                </c:pt>
                <c:pt idx="18">
                  <c:v>1.48148148148148</c:v>
                </c:pt>
                <c:pt idx="19">
                  <c:v>1.59259259259259</c:v>
                </c:pt>
                <c:pt idx="20">
                  <c:v>1.48148148148148</c:v>
                </c:pt>
                <c:pt idx="21">
                  <c:v>1.38888888888888</c:v>
                </c:pt>
                <c:pt idx="22">
                  <c:v>1.49074074074074</c:v>
                </c:pt>
                <c:pt idx="23">
                  <c:v>1.49074074074074</c:v>
                </c:pt>
                <c:pt idx="24">
                  <c:v>1.48148148148148</c:v>
                </c:pt>
                <c:pt idx="25">
                  <c:v>1.46296296296296</c:v>
                </c:pt>
                <c:pt idx="26">
                  <c:v>1.49074074074074</c:v>
                </c:pt>
                <c:pt idx="27">
                  <c:v>1.4074074074074</c:v>
                </c:pt>
                <c:pt idx="28">
                  <c:v>1.41666666666666</c:v>
                </c:pt>
                <c:pt idx="29">
                  <c:v>1.32407407407407</c:v>
                </c:pt>
                <c:pt idx="30">
                  <c:v>1.52777777777777</c:v>
                </c:pt>
                <c:pt idx="31">
                  <c:v>1.30555555555555</c:v>
                </c:pt>
                <c:pt idx="32">
                  <c:v>1.5</c:v>
                </c:pt>
                <c:pt idx="33">
                  <c:v>1.44444444444444</c:v>
                </c:pt>
                <c:pt idx="34">
                  <c:v>1.46296296296296</c:v>
                </c:pt>
                <c:pt idx="35">
                  <c:v>1.4537037037037</c:v>
                </c:pt>
                <c:pt idx="36">
                  <c:v>1.5</c:v>
                </c:pt>
                <c:pt idx="37">
                  <c:v>1.46296296296296</c:v>
                </c:pt>
                <c:pt idx="38">
                  <c:v>1.37962962962962</c:v>
                </c:pt>
                <c:pt idx="39">
                  <c:v>1.48148148148148</c:v>
                </c:pt>
                <c:pt idx="40">
                  <c:v>1.08333333333333</c:v>
                </c:pt>
                <c:pt idx="41">
                  <c:v>1.0</c:v>
                </c:pt>
                <c:pt idx="42">
                  <c:v>1.0</c:v>
                </c:pt>
                <c:pt idx="43">
                  <c:v>1.00925925925925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1.12820512820512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F2A-4201-AA39-5D0E3460C672}"/>
            </c:ext>
          </c:extLst>
        </c:ser>
        <c:ser>
          <c:idx val="1"/>
          <c:order val="1"/>
          <c:tx>
            <c:strRef>
              <c:f>qft.2.16_time_avg!$C$1</c:f>
              <c:strCache>
                <c:ptCount val="1"/>
                <c:pt idx="0">
                  <c:v>2x16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qft.2.16_time_avg!$A$2:$A$51</c:f>
              <c:numCache>
                <c:formatCode>General</c:formatCode>
                <c:ptCount val="5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</c:numCache>
            </c:numRef>
          </c:cat>
          <c:val>
            <c:numRef>
              <c:f>qft.2.16_time_avg!$C$2:$C$51</c:f>
              <c:numCache>
                <c:formatCode>General</c:formatCode>
                <c:ptCount val="50"/>
                <c:pt idx="0">
                  <c:v>3.26881720430107</c:v>
                </c:pt>
                <c:pt idx="1">
                  <c:v>3.75268817204301</c:v>
                </c:pt>
                <c:pt idx="2">
                  <c:v>3.54838709677419</c:v>
                </c:pt>
                <c:pt idx="3">
                  <c:v>3.26881720430107</c:v>
                </c:pt>
                <c:pt idx="4">
                  <c:v>2.02150537634408</c:v>
                </c:pt>
                <c:pt idx="5">
                  <c:v>1.0</c:v>
                </c:pt>
                <c:pt idx="6">
                  <c:v>1.0</c:v>
                </c:pt>
                <c:pt idx="7">
                  <c:v>1.03225806451612</c:v>
                </c:pt>
                <c:pt idx="8">
                  <c:v>1.0</c:v>
                </c:pt>
                <c:pt idx="9">
                  <c:v>1.0</c:v>
                </c:pt>
                <c:pt idx="10">
                  <c:v>1.01075268817204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1.97849462365591</c:v>
                </c:pt>
                <c:pt idx="15">
                  <c:v>2.0</c:v>
                </c:pt>
                <c:pt idx="16">
                  <c:v>2.0</c:v>
                </c:pt>
                <c:pt idx="17">
                  <c:v>2.49462365591397</c:v>
                </c:pt>
                <c:pt idx="18">
                  <c:v>2.66666666666666</c:v>
                </c:pt>
                <c:pt idx="19">
                  <c:v>2.78494623655914</c:v>
                </c:pt>
                <c:pt idx="20">
                  <c:v>2.88172043010752</c:v>
                </c:pt>
                <c:pt idx="21">
                  <c:v>2.0752688172043</c:v>
                </c:pt>
                <c:pt idx="22">
                  <c:v>2.0</c:v>
                </c:pt>
                <c:pt idx="23">
                  <c:v>2.0</c:v>
                </c:pt>
                <c:pt idx="24">
                  <c:v>2.01075268817204</c:v>
                </c:pt>
                <c:pt idx="25">
                  <c:v>1.46236559139784</c:v>
                </c:pt>
                <c:pt idx="26">
                  <c:v>1.0</c:v>
                </c:pt>
                <c:pt idx="27">
                  <c:v>1.0</c:v>
                </c:pt>
                <c:pt idx="28">
                  <c:v>1.94623655913978</c:v>
                </c:pt>
                <c:pt idx="29">
                  <c:v>2.0</c:v>
                </c:pt>
                <c:pt idx="30">
                  <c:v>2.0</c:v>
                </c:pt>
                <c:pt idx="31">
                  <c:v>2.01075268817204</c:v>
                </c:pt>
                <c:pt idx="32">
                  <c:v>2.0</c:v>
                </c:pt>
                <c:pt idx="33">
                  <c:v>2.0</c:v>
                </c:pt>
                <c:pt idx="34">
                  <c:v>2.0</c:v>
                </c:pt>
                <c:pt idx="35">
                  <c:v>1.18279569892473</c:v>
                </c:pt>
                <c:pt idx="36">
                  <c:v>1.0</c:v>
                </c:pt>
                <c:pt idx="37">
                  <c:v>1.0</c:v>
                </c:pt>
                <c:pt idx="38">
                  <c:v>1.01075268817204</c:v>
                </c:pt>
                <c:pt idx="39">
                  <c:v>1.0</c:v>
                </c:pt>
                <c:pt idx="40">
                  <c:v>1.0</c:v>
                </c:pt>
                <c:pt idx="41">
                  <c:v>1.0</c:v>
                </c:pt>
                <c:pt idx="42">
                  <c:v>1.01075268817204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F2A-4201-AA39-5D0E3460C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9483184"/>
        <c:axId val="1799940000"/>
      </c:lineChart>
      <c:catAx>
        <c:axId val="17994831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799940000"/>
        <c:crosses val="autoZero"/>
        <c:auto val="1"/>
        <c:lblAlgn val="ctr"/>
        <c:lblOffset val="100"/>
        <c:noMultiLvlLbl val="0"/>
      </c:catAx>
      <c:valAx>
        <c:axId val="1799940000"/>
        <c:scaling>
          <c:orientation val="minMax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dirty="0" smtClean="0"/>
                  <a:t>AVG. QOPC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641868294321653"/>
              <c:y val="0.4438058399604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7994831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0956776610565688"/>
          <c:y val="0.0336158613079636"/>
          <c:w val="0.880596770141595"/>
          <c:h val="0.08598862200571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qft.2.16_time_avg!$I$1</c:f>
              <c:strCache>
                <c:ptCount val="1"/>
                <c:pt idx="0">
                  <c:v>1x2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qft.2.16_time_avg!$I$2:$I$51</c:f>
              <c:numCache>
                <c:formatCode>General</c:formatCode>
                <c:ptCount val="50"/>
                <c:pt idx="0">
                  <c:v>1.02608695652173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1.29565217391304</c:v>
                </c:pt>
                <c:pt idx="6">
                  <c:v>1.62608695652173</c:v>
                </c:pt>
                <c:pt idx="7">
                  <c:v>1.54782608695652</c:v>
                </c:pt>
                <c:pt idx="8">
                  <c:v>1.59130434782608</c:v>
                </c:pt>
                <c:pt idx="9">
                  <c:v>1.47826086956521</c:v>
                </c:pt>
                <c:pt idx="10">
                  <c:v>1.46086956521739</c:v>
                </c:pt>
                <c:pt idx="11">
                  <c:v>1.45217391304347</c:v>
                </c:pt>
                <c:pt idx="12">
                  <c:v>1.43478260869565</c:v>
                </c:pt>
                <c:pt idx="13">
                  <c:v>1.42608695652173</c:v>
                </c:pt>
                <c:pt idx="14">
                  <c:v>1.3391304347826</c:v>
                </c:pt>
                <c:pt idx="15">
                  <c:v>1.27826086956521</c:v>
                </c:pt>
                <c:pt idx="16">
                  <c:v>1.57391304347826</c:v>
                </c:pt>
                <c:pt idx="17">
                  <c:v>1.48695652173913</c:v>
                </c:pt>
                <c:pt idx="18">
                  <c:v>1.44347826086956</c:v>
                </c:pt>
                <c:pt idx="19">
                  <c:v>1.53043478260869</c:v>
                </c:pt>
                <c:pt idx="20">
                  <c:v>1.56521739130434</c:v>
                </c:pt>
                <c:pt idx="21">
                  <c:v>1.50434782608695</c:v>
                </c:pt>
                <c:pt idx="22">
                  <c:v>1.48695652173913</c:v>
                </c:pt>
                <c:pt idx="23">
                  <c:v>1.54782608695652</c:v>
                </c:pt>
                <c:pt idx="24">
                  <c:v>1.49565217391304</c:v>
                </c:pt>
                <c:pt idx="25">
                  <c:v>1.4695652173913</c:v>
                </c:pt>
                <c:pt idx="26">
                  <c:v>1.42608695652173</c:v>
                </c:pt>
                <c:pt idx="27">
                  <c:v>1.47826086956521</c:v>
                </c:pt>
                <c:pt idx="28">
                  <c:v>1.40869565217391</c:v>
                </c:pt>
                <c:pt idx="29">
                  <c:v>1.4695652173913</c:v>
                </c:pt>
                <c:pt idx="30">
                  <c:v>1.34782608695652</c:v>
                </c:pt>
                <c:pt idx="31">
                  <c:v>1.49565217391304</c:v>
                </c:pt>
                <c:pt idx="32">
                  <c:v>1.28695652173913</c:v>
                </c:pt>
                <c:pt idx="33">
                  <c:v>1.49565217391304</c:v>
                </c:pt>
                <c:pt idx="34">
                  <c:v>1.4695652173913</c:v>
                </c:pt>
                <c:pt idx="35">
                  <c:v>1.44347826086956</c:v>
                </c:pt>
                <c:pt idx="36">
                  <c:v>1.43478260869565</c:v>
                </c:pt>
                <c:pt idx="37">
                  <c:v>1.58260869565217</c:v>
                </c:pt>
                <c:pt idx="38">
                  <c:v>1.41739130434782</c:v>
                </c:pt>
                <c:pt idx="39">
                  <c:v>1.45217391304347</c:v>
                </c:pt>
                <c:pt idx="40">
                  <c:v>1.32173913043478</c:v>
                </c:pt>
                <c:pt idx="41">
                  <c:v>1.0</c:v>
                </c:pt>
                <c:pt idx="42">
                  <c:v>1.0</c:v>
                </c:pt>
                <c:pt idx="43">
                  <c:v>1.00869565217391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123-4A9A-9C04-F28DF65BE7FC}"/>
            </c:ext>
          </c:extLst>
        </c:ser>
        <c:ser>
          <c:idx val="1"/>
          <c:order val="1"/>
          <c:tx>
            <c:strRef>
              <c:f>qft.2.16_time_avg!$J$1</c:f>
              <c:strCache>
                <c:ptCount val="1"/>
                <c:pt idx="0">
                  <c:v>1x16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qft.2.16_time_avg!$J$2:$J$51</c:f>
              <c:numCache>
                <c:formatCode>General</c:formatCode>
                <c:ptCount val="50"/>
                <c:pt idx="0">
                  <c:v>2.62037037037037</c:v>
                </c:pt>
                <c:pt idx="1">
                  <c:v>2.13888888888888</c:v>
                </c:pt>
                <c:pt idx="2">
                  <c:v>2.55555555555555</c:v>
                </c:pt>
                <c:pt idx="3">
                  <c:v>2.11111111111111</c:v>
                </c:pt>
                <c:pt idx="4">
                  <c:v>2.638888888888879</c:v>
                </c:pt>
                <c:pt idx="5">
                  <c:v>2.64814814814814</c:v>
                </c:pt>
                <c:pt idx="6">
                  <c:v>1.58333333333333</c:v>
                </c:pt>
                <c:pt idx="7">
                  <c:v>1.0</c:v>
                </c:pt>
                <c:pt idx="8">
                  <c:v>1.0</c:v>
                </c:pt>
                <c:pt idx="9">
                  <c:v>1.07407407407407</c:v>
                </c:pt>
                <c:pt idx="10">
                  <c:v>1.0</c:v>
                </c:pt>
                <c:pt idx="11">
                  <c:v>1.0</c:v>
                </c:pt>
                <c:pt idx="12">
                  <c:v>1.02777777777777</c:v>
                </c:pt>
                <c:pt idx="13">
                  <c:v>1.0</c:v>
                </c:pt>
                <c:pt idx="14">
                  <c:v>1.0</c:v>
                </c:pt>
                <c:pt idx="15">
                  <c:v>1.37962962962962</c:v>
                </c:pt>
                <c:pt idx="16">
                  <c:v>1.57407407407407</c:v>
                </c:pt>
                <c:pt idx="17">
                  <c:v>1.46296296296296</c:v>
                </c:pt>
                <c:pt idx="18">
                  <c:v>1.48148148148148</c:v>
                </c:pt>
                <c:pt idx="19">
                  <c:v>1.59259259259259</c:v>
                </c:pt>
                <c:pt idx="20">
                  <c:v>1.48148148148148</c:v>
                </c:pt>
                <c:pt idx="21">
                  <c:v>1.38888888888888</c:v>
                </c:pt>
                <c:pt idx="22">
                  <c:v>1.49074074074074</c:v>
                </c:pt>
                <c:pt idx="23">
                  <c:v>1.49074074074074</c:v>
                </c:pt>
                <c:pt idx="24">
                  <c:v>1.48148148148148</c:v>
                </c:pt>
                <c:pt idx="25">
                  <c:v>1.46296296296296</c:v>
                </c:pt>
                <c:pt idx="26">
                  <c:v>1.49074074074074</c:v>
                </c:pt>
                <c:pt idx="27">
                  <c:v>1.4074074074074</c:v>
                </c:pt>
                <c:pt idx="28">
                  <c:v>1.41666666666666</c:v>
                </c:pt>
                <c:pt idx="29">
                  <c:v>1.32407407407407</c:v>
                </c:pt>
                <c:pt idx="30">
                  <c:v>1.52777777777777</c:v>
                </c:pt>
                <c:pt idx="31">
                  <c:v>1.30555555555555</c:v>
                </c:pt>
                <c:pt idx="32">
                  <c:v>1.5</c:v>
                </c:pt>
                <c:pt idx="33">
                  <c:v>1.44444444444444</c:v>
                </c:pt>
                <c:pt idx="34">
                  <c:v>1.46296296296296</c:v>
                </c:pt>
                <c:pt idx="35">
                  <c:v>1.4537037037037</c:v>
                </c:pt>
                <c:pt idx="36">
                  <c:v>1.5</c:v>
                </c:pt>
                <c:pt idx="37">
                  <c:v>1.46296296296296</c:v>
                </c:pt>
                <c:pt idx="38">
                  <c:v>1.37962962962962</c:v>
                </c:pt>
                <c:pt idx="39">
                  <c:v>1.48148148148148</c:v>
                </c:pt>
                <c:pt idx="40">
                  <c:v>1.08333333333333</c:v>
                </c:pt>
                <c:pt idx="41">
                  <c:v>1.0</c:v>
                </c:pt>
                <c:pt idx="42">
                  <c:v>1.0</c:v>
                </c:pt>
                <c:pt idx="43">
                  <c:v>1.00925925925925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1.12820512820512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123-4A9A-9C04-F28DF65BE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3768064"/>
        <c:axId val="1883338512"/>
      </c:lineChart>
      <c:catAx>
        <c:axId val="-209376806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883338512"/>
        <c:crosses val="autoZero"/>
        <c:auto val="1"/>
        <c:lblAlgn val="ctr"/>
        <c:lblOffset val="100"/>
        <c:noMultiLvlLbl val="0"/>
      </c:catAx>
      <c:valAx>
        <c:axId val="1883338512"/>
        <c:scaling>
          <c:orientation val="minMax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dirty="0" smtClean="0"/>
                  <a:t>AVG. </a:t>
                </a:r>
                <a:r>
                  <a:rPr lang="en-US" dirty="0" err="1" smtClean="0"/>
                  <a:t>qopc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916251525192989"/>
              <c:y val="0.3683057815383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9376806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0850821758868"/>
          <c:y val="0.0336158126861708"/>
          <c:w val="0.865067553369016"/>
          <c:h val="0.0692319948276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D2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Sheet1!$C$2:$C$55</c:f>
              <c:numCache>
                <c:formatCode>General</c:formatCode>
                <c:ptCount val="54"/>
                <c:pt idx="0">
                  <c:v>1.0</c:v>
                </c:pt>
                <c:pt idx="1">
                  <c:v>1.161109240840521</c:v>
                </c:pt>
                <c:pt idx="2">
                  <c:v>0.629042243849165</c:v>
                </c:pt>
                <c:pt idx="3">
                  <c:v>0.420294716555578</c:v>
                </c:pt>
                <c:pt idx="4">
                  <c:v>0.315557826997708</c:v>
                </c:pt>
                <c:pt idx="7">
                  <c:v>1.0</c:v>
                </c:pt>
                <c:pt idx="8">
                  <c:v>1.923866718762828</c:v>
                </c:pt>
                <c:pt idx="9">
                  <c:v>3.325966391382111</c:v>
                </c:pt>
                <c:pt idx="10">
                  <c:v>3.232209160561887</c:v>
                </c:pt>
                <c:pt idx="11">
                  <c:v>2.424156870421416</c:v>
                </c:pt>
                <c:pt idx="14">
                  <c:v>1.0</c:v>
                </c:pt>
                <c:pt idx="15">
                  <c:v>0.53064191264623</c:v>
                </c:pt>
                <c:pt idx="16">
                  <c:v>0.265320956323114</c:v>
                </c:pt>
                <c:pt idx="17">
                  <c:v>0.176880637548744</c:v>
                </c:pt>
                <c:pt idx="18">
                  <c:v>0.132660478161558</c:v>
                </c:pt>
                <c:pt idx="21">
                  <c:v>1.0</c:v>
                </c:pt>
                <c:pt idx="22">
                  <c:v>1.933674942457118</c:v>
                </c:pt>
                <c:pt idx="23">
                  <c:v>3.367349831088901</c:v>
                </c:pt>
                <c:pt idx="24">
                  <c:v>2.250949628729211</c:v>
                </c:pt>
                <c:pt idx="25">
                  <c:v>1.688479692885108</c:v>
                </c:pt>
                <c:pt idx="28">
                  <c:v>1.0</c:v>
                </c:pt>
                <c:pt idx="29">
                  <c:v>0.771044361688795</c:v>
                </c:pt>
                <c:pt idx="30">
                  <c:v>0.385690659890064</c:v>
                </c:pt>
                <c:pt idx="31">
                  <c:v>0.257127106593376</c:v>
                </c:pt>
                <c:pt idx="32">
                  <c:v>0.192845329945032</c:v>
                </c:pt>
                <c:pt idx="35">
                  <c:v>1.0</c:v>
                </c:pt>
                <c:pt idx="36">
                  <c:v>1.456297506247403</c:v>
                </c:pt>
                <c:pt idx="37">
                  <c:v>0.73942314682034</c:v>
                </c:pt>
                <c:pt idx="38">
                  <c:v>0.495493012009779</c:v>
                </c:pt>
                <c:pt idx="39">
                  <c:v>0.373542755844</c:v>
                </c:pt>
                <c:pt idx="42">
                  <c:v>1.0</c:v>
                </c:pt>
                <c:pt idx="43">
                  <c:v>1.125</c:v>
                </c:pt>
                <c:pt idx="44">
                  <c:v>0.694444444444441</c:v>
                </c:pt>
                <c:pt idx="45">
                  <c:v>0.462962962962961</c:v>
                </c:pt>
                <c:pt idx="46">
                  <c:v>0.34722222222222</c:v>
                </c:pt>
                <c:pt idx="49">
                  <c:v>1.0</c:v>
                </c:pt>
                <c:pt idx="50">
                  <c:v>1.323485370696363</c:v>
                </c:pt>
                <c:pt idx="51">
                  <c:v>0.665336793231736</c:v>
                </c:pt>
                <c:pt idx="52">
                  <c:v>0.44355786215449</c:v>
                </c:pt>
                <c:pt idx="53">
                  <c:v>0.332668396615867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516-4D88-A515-A377ED10D256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Sheet1!$D$2:$D$55</c:f>
              <c:numCache>
                <c:formatCode>General</c:formatCode>
                <c:ptCount val="54"/>
                <c:pt idx="0">
                  <c:v>0.689993558565891</c:v>
                </c:pt>
                <c:pt idx="1">
                  <c:v>0.614756285562615</c:v>
                </c:pt>
                <c:pt idx="2">
                  <c:v>0.315557826997708</c:v>
                </c:pt>
                <c:pt idx="3">
                  <c:v>0.210596771078731</c:v>
                </c:pt>
                <c:pt idx="4">
                  <c:v>0.158046091041215</c:v>
                </c:pt>
                <c:pt idx="7">
                  <c:v>1.446342215306645</c:v>
                </c:pt>
                <c:pt idx="8">
                  <c:v>2.414898266914073</c:v>
                </c:pt>
                <c:pt idx="9">
                  <c:v>2.424156870421416</c:v>
                </c:pt>
                <c:pt idx="10">
                  <c:v>1.616104580280944</c:v>
                </c:pt>
                <c:pt idx="11">
                  <c:v>1.212078435210708</c:v>
                </c:pt>
                <c:pt idx="14">
                  <c:v>0.515338390467947</c:v>
                </c:pt>
                <c:pt idx="15">
                  <c:v>0.265320956323114</c:v>
                </c:pt>
                <c:pt idx="16">
                  <c:v>0.132660478161558</c:v>
                </c:pt>
                <c:pt idx="17">
                  <c:v>0.0884403187743719</c:v>
                </c:pt>
                <c:pt idx="18">
                  <c:v>0.0663302390807788</c:v>
                </c:pt>
                <c:pt idx="21">
                  <c:v>1.406638988794992</c:v>
                </c:pt>
                <c:pt idx="22">
                  <c:v>2.392506413621273</c:v>
                </c:pt>
                <c:pt idx="23">
                  <c:v>1.687944813758698</c:v>
                </c:pt>
                <c:pt idx="24">
                  <c:v>1.125653128590072</c:v>
                </c:pt>
                <c:pt idx="25">
                  <c:v>0.844239846442554</c:v>
                </c:pt>
                <c:pt idx="28">
                  <c:v>0.552123728564549</c:v>
                </c:pt>
                <c:pt idx="29">
                  <c:v>0.385690659890064</c:v>
                </c:pt>
                <c:pt idx="30">
                  <c:v>0.192845329945032</c:v>
                </c:pt>
                <c:pt idx="31">
                  <c:v>0.128563553296688</c:v>
                </c:pt>
                <c:pt idx="32">
                  <c:v>0.0964226649725161</c:v>
                </c:pt>
                <c:pt idx="35">
                  <c:v>0.767422839506175</c:v>
                </c:pt>
                <c:pt idx="36">
                  <c:v>0.73942314682034</c:v>
                </c:pt>
                <c:pt idx="37">
                  <c:v>0.373542755844</c:v>
                </c:pt>
                <c:pt idx="38">
                  <c:v>0.249028503896</c:v>
                </c:pt>
                <c:pt idx="39">
                  <c:v>0.187740358801579</c:v>
                </c:pt>
                <c:pt idx="42">
                  <c:v>0.5</c:v>
                </c:pt>
                <c:pt idx="43">
                  <c:v>0.5625</c:v>
                </c:pt>
                <c:pt idx="44">
                  <c:v>0.34722222222222</c:v>
                </c:pt>
                <c:pt idx="45">
                  <c:v>0.23148148148148</c:v>
                </c:pt>
                <c:pt idx="46">
                  <c:v>0.17361111111111</c:v>
                </c:pt>
                <c:pt idx="49">
                  <c:v>0.787173378357729</c:v>
                </c:pt>
                <c:pt idx="50">
                  <c:v>0.661742685348181</c:v>
                </c:pt>
                <c:pt idx="51">
                  <c:v>0.332668396615867</c:v>
                </c:pt>
                <c:pt idx="52">
                  <c:v>0.221778931077244</c:v>
                </c:pt>
                <c:pt idx="53">
                  <c:v>0.166334198307934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516-4D88-A515-A377ED10D256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D16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Sheet1!$E$2:$E$55</c:f>
              <c:numCache>
                <c:formatCode>General</c:formatCode>
                <c:ptCount val="54"/>
                <c:pt idx="0">
                  <c:v>0.178628393085352</c:v>
                </c:pt>
                <c:pt idx="1">
                  <c:v>0.154584069164936</c:v>
                </c:pt>
                <c:pt idx="2">
                  <c:v>0.0790864428759069</c:v>
                </c:pt>
                <c:pt idx="3">
                  <c:v>0.052738394854825</c:v>
                </c:pt>
                <c:pt idx="4">
                  <c:v>0.0395608482999887</c:v>
                </c:pt>
                <c:pt idx="7">
                  <c:v>0.793563471494261</c:v>
                </c:pt>
                <c:pt idx="8">
                  <c:v>0.890411059025763</c:v>
                </c:pt>
                <c:pt idx="9">
                  <c:v>0.606039217605354</c:v>
                </c:pt>
                <c:pt idx="10">
                  <c:v>0.404026145070236</c:v>
                </c:pt>
                <c:pt idx="11">
                  <c:v>0.303019608802677</c:v>
                </c:pt>
                <c:pt idx="14">
                  <c:v>0.128834597616987</c:v>
                </c:pt>
                <c:pt idx="15">
                  <c:v>0.0663302390807788</c:v>
                </c:pt>
                <c:pt idx="16">
                  <c:v>0.0331651195403894</c:v>
                </c:pt>
                <c:pt idx="17">
                  <c:v>0.0221100796935929</c:v>
                </c:pt>
                <c:pt idx="18">
                  <c:v>0.0165825597701947</c:v>
                </c:pt>
                <c:pt idx="21">
                  <c:v>0.623698934422809</c:v>
                </c:pt>
                <c:pt idx="22">
                  <c:v>0.71287403022076</c:v>
                </c:pt>
                <c:pt idx="23">
                  <c:v>0.421986203439675</c:v>
                </c:pt>
                <c:pt idx="24">
                  <c:v>0.281413282147518</c:v>
                </c:pt>
                <c:pt idx="25">
                  <c:v>0.211059961610639</c:v>
                </c:pt>
                <c:pt idx="28">
                  <c:v>0.142152200204642</c:v>
                </c:pt>
                <c:pt idx="29">
                  <c:v>0.0964226649725161</c:v>
                </c:pt>
                <c:pt idx="30">
                  <c:v>0.048211332486258</c:v>
                </c:pt>
                <c:pt idx="31">
                  <c:v>0.032140888324172</c:v>
                </c:pt>
                <c:pt idx="32">
                  <c:v>0.024105666243129</c:v>
                </c:pt>
                <c:pt idx="35">
                  <c:v>0.200675522985538</c:v>
                </c:pt>
                <c:pt idx="36">
                  <c:v>0.186771377922</c:v>
                </c:pt>
                <c:pt idx="37">
                  <c:v>0.0938701794007897</c:v>
                </c:pt>
                <c:pt idx="38">
                  <c:v>0.0625801196005265</c:v>
                </c:pt>
                <c:pt idx="39">
                  <c:v>0.0469350897003949</c:v>
                </c:pt>
                <c:pt idx="42">
                  <c:v>0.125</c:v>
                </c:pt>
                <c:pt idx="43">
                  <c:v>0.140625</c:v>
                </c:pt>
                <c:pt idx="44">
                  <c:v>0.0868055555555551</c:v>
                </c:pt>
                <c:pt idx="45">
                  <c:v>0.0578703703703701</c:v>
                </c:pt>
                <c:pt idx="46">
                  <c:v>0.0434027777777775</c:v>
                </c:pt>
                <c:pt idx="49">
                  <c:v>0.200399669233235</c:v>
                </c:pt>
                <c:pt idx="50">
                  <c:v>0.165435671337045</c:v>
                </c:pt>
                <c:pt idx="51">
                  <c:v>0.083167099153967</c:v>
                </c:pt>
                <c:pt idx="52">
                  <c:v>0.0554447327693113</c:v>
                </c:pt>
                <c:pt idx="53">
                  <c:v>0.0415835495769834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516-4D88-A515-A377ED10D256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D32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Sheet1!$F$2:$F$55</c:f>
              <c:numCache>
                <c:formatCode>General</c:formatCode>
                <c:ptCount val="54"/>
                <c:pt idx="0">
                  <c:v>0.0898308271050624</c:v>
                </c:pt>
                <c:pt idx="1">
                  <c:v>0.0773533598890497</c:v>
                </c:pt>
                <c:pt idx="2">
                  <c:v>0.0395573219848216</c:v>
                </c:pt>
                <c:pt idx="3">
                  <c:v>0.0263762500578025</c:v>
                </c:pt>
                <c:pt idx="4">
                  <c:v>0.0197839511725256</c:v>
                </c:pt>
                <c:pt idx="7">
                  <c:v>0.396781735747131</c:v>
                </c:pt>
                <c:pt idx="8">
                  <c:v>0.445205529512882</c:v>
                </c:pt>
                <c:pt idx="9">
                  <c:v>0.303019608802677</c:v>
                </c:pt>
                <c:pt idx="10">
                  <c:v>0.202013072535118</c:v>
                </c:pt>
                <c:pt idx="11">
                  <c:v>0.151509804401339</c:v>
                </c:pt>
                <c:pt idx="14">
                  <c:v>0.0644172988084934</c:v>
                </c:pt>
                <c:pt idx="15">
                  <c:v>0.0331651195403894</c:v>
                </c:pt>
                <c:pt idx="16">
                  <c:v>0.0165825597701947</c:v>
                </c:pt>
                <c:pt idx="17">
                  <c:v>0.0110550398467965</c:v>
                </c:pt>
                <c:pt idx="18">
                  <c:v>0.00829127988509736</c:v>
                </c:pt>
                <c:pt idx="21">
                  <c:v>0.311849467211404</c:v>
                </c:pt>
                <c:pt idx="22">
                  <c:v>0.35643701511038</c:v>
                </c:pt>
                <c:pt idx="23">
                  <c:v>0.210993101719837</c:v>
                </c:pt>
                <c:pt idx="24">
                  <c:v>0.140706641073759</c:v>
                </c:pt>
                <c:pt idx="25">
                  <c:v>0.105529980805319</c:v>
                </c:pt>
                <c:pt idx="28">
                  <c:v>0.0710761001023208</c:v>
                </c:pt>
                <c:pt idx="29">
                  <c:v>0.048211332486258</c:v>
                </c:pt>
                <c:pt idx="30">
                  <c:v>0.024105666243129</c:v>
                </c:pt>
                <c:pt idx="31">
                  <c:v>0.016070444162086</c:v>
                </c:pt>
                <c:pt idx="32">
                  <c:v>0.0120528331215645</c:v>
                </c:pt>
                <c:pt idx="35">
                  <c:v>0.101487755102041</c:v>
                </c:pt>
                <c:pt idx="36">
                  <c:v>0.0938701794007897</c:v>
                </c:pt>
                <c:pt idx="37">
                  <c:v>0.0469350897003949</c:v>
                </c:pt>
                <c:pt idx="38">
                  <c:v>0.0312900598002632</c:v>
                </c:pt>
                <c:pt idx="39">
                  <c:v>0.0234675448501974</c:v>
                </c:pt>
                <c:pt idx="42">
                  <c:v>0.0625</c:v>
                </c:pt>
                <c:pt idx="43">
                  <c:v>0.0703125</c:v>
                </c:pt>
                <c:pt idx="44">
                  <c:v>0.0434027777777775</c:v>
                </c:pt>
                <c:pt idx="45">
                  <c:v>0.028935185185185</c:v>
                </c:pt>
                <c:pt idx="46">
                  <c:v>0.0217013888888888</c:v>
                </c:pt>
                <c:pt idx="49">
                  <c:v>0.100303518979736</c:v>
                </c:pt>
                <c:pt idx="50">
                  <c:v>0.0827178356685226</c:v>
                </c:pt>
                <c:pt idx="51">
                  <c:v>0.0415835495769834</c:v>
                </c:pt>
                <c:pt idx="52">
                  <c:v>0.0277223663846556</c:v>
                </c:pt>
                <c:pt idx="53">
                  <c:v>0.0207917747884916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16-4D88-A515-A377ED10D256}"/>
            </c:ext>
          </c:extLst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D64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2">
                    <a:shade val="53000"/>
                  </a:schemeClr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Sheet1!$G$2:$G$55</c:f>
              <c:numCache>
                <c:formatCode>General</c:formatCode>
                <c:ptCount val="54"/>
                <c:pt idx="0">
                  <c:v>0.0450302673608395</c:v>
                </c:pt>
                <c:pt idx="1">
                  <c:v>0.0386937305229077</c:v>
                </c:pt>
                <c:pt idx="2">
                  <c:v>0.0197839511725256</c:v>
                </c:pt>
                <c:pt idx="3">
                  <c:v>0.0131904766917049</c:v>
                </c:pt>
                <c:pt idx="4">
                  <c:v>0.0098928575187787</c:v>
                </c:pt>
                <c:pt idx="7">
                  <c:v>0.198390867873565</c:v>
                </c:pt>
                <c:pt idx="8">
                  <c:v>0.222602764756441</c:v>
                </c:pt>
                <c:pt idx="9">
                  <c:v>0.151509804401339</c:v>
                </c:pt>
                <c:pt idx="10">
                  <c:v>0.101006536267559</c:v>
                </c:pt>
                <c:pt idx="11">
                  <c:v>0.0757549022006693</c:v>
                </c:pt>
                <c:pt idx="14">
                  <c:v>0.0322086494042466</c:v>
                </c:pt>
                <c:pt idx="15">
                  <c:v>0.0165825597701947</c:v>
                </c:pt>
                <c:pt idx="16">
                  <c:v>0.00829127988509736</c:v>
                </c:pt>
                <c:pt idx="17">
                  <c:v>0.00552751992339823</c:v>
                </c:pt>
                <c:pt idx="18">
                  <c:v>0.00414563994254867</c:v>
                </c:pt>
                <c:pt idx="21">
                  <c:v>0.155924733605702</c:v>
                </c:pt>
                <c:pt idx="22">
                  <c:v>0.17821850755519</c:v>
                </c:pt>
                <c:pt idx="23">
                  <c:v>0.105496550859919</c:v>
                </c:pt>
                <c:pt idx="24">
                  <c:v>0.0703533205368795</c:v>
                </c:pt>
                <c:pt idx="25">
                  <c:v>0.0527649904026596</c:v>
                </c:pt>
                <c:pt idx="28">
                  <c:v>0.0355380500511604</c:v>
                </c:pt>
                <c:pt idx="29">
                  <c:v>0.024105666243129</c:v>
                </c:pt>
                <c:pt idx="30">
                  <c:v>0.0120528331215645</c:v>
                </c:pt>
                <c:pt idx="31">
                  <c:v>0.00803522208104301</c:v>
                </c:pt>
                <c:pt idx="32">
                  <c:v>0.00602641656078225</c:v>
                </c:pt>
                <c:pt idx="35">
                  <c:v>0.0507438775510205</c:v>
                </c:pt>
                <c:pt idx="36">
                  <c:v>0.0469350897003949</c:v>
                </c:pt>
                <c:pt idx="37">
                  <c:v>0.0234675448501974</c:v>
                </c:pt>
                <c:pt idx="38">
                  <c:v>0.0156450299001316</c:v>
                </c:pt>
                <c:pt idx="39">
                  <c:v>0.0117337724250987</c:v>
                </c:pt>
                <c:pt idx="42">
                  <c:v>0.03125</c:v>
                </c:pt>
                <c:pt idx="43">
                  <c:v>0.03515625</c:v>
                </c:pt>
                <c:pt idx="44">
                  <c:v>0.0217013888888888</c:v>
                </c:pt>
                <c:pt idx="45">
                  <c:v>0.0144675925925925</c:v>
                </c:pt>
                <c:pt idx="46">
                  <c:v>0.0108506944444444</c:v>
                </c:pt>
                <c:pt idx="49">
                  <c:v>0.050151759489868</c:v>
                </c:pt>
                <c:pt idx="50">
                  <c:v>0.0413589178342613</c:v>
                </c:pt>
                <c:pt idx="51">
                  <c:v>0.0207917747884916</c:v>
                </c:pt>
                <c:pt idx="52">
                  <c:v>0.0138611831923278</c:v>
                </c:pt>
                <c:pt idx="53">
                  <c:v>0.0103958873942459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516-4D88-A515-A377ED10D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3065680"/>
        <c:axId val="-2093615824"/>
      </c:lineChart>
      <c:catAx>
        <c:axId val="-20930656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93615824"/>
        <c:crosses val="autoZero"/>
        <c:auto val="1"/>
        <c:lblAlgn val="ctr"/>
        <c:lblOffset val="100"/>
        <c:noMultiLvlLbl val="0"/>
      </c:catAx>
      <c:valAx>
        <c:axId val="-2093615824"/>
        <c:scaling>
          <c:orientation val="minMax"/>
          <c:max val="3.5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Normalized Performance per capacity</a:t>
                </a:r>
              </a:p>
            </c:rich>
          </c:tx>
          <c:layout>
            <c:manualLayout>
              <c:xMode val="edge"/>
              <c:yMode val="edge"/>
              <c:x val="0.00784929356357928"/>
              <c:y val="0.1224856707947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9306568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0850813977923"/>
          <c:y val="0.0103223422312861"/>
          <c:w val="0.865067553369016"/>
          <c:h val="0.1245609971002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D2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Sheet1!$C$2:$C$55</c:f>
              <c:numCache>
                <c:formatCode>General</c:formatCode>
                <c:ptCount val="54"/>
                <c:pt idx="0">
                  <c:v>1.0</c:v>
                </c:pt>
                <c:pt idx="1">
                  <c:v>0.615708090009096</c:v>
                </c:pt>
                <c:pt idx="2">
                  <c:v>0.486494680921183</c:v>
                </c:pt>
                <c:pt idx="3">
                  <c:v>0.482645434292569</c:v>
                </c:pt>
                <c:pt idx="4">
                  <c:v>0.482961810727798</c:v>
                </c:pt>
                <c:pt idx="7">
                  <c:v>1.0</c:v>
                </c:pt>
                <c:pt idx="8">
                  <c:v>0.856427496314487</c:v>
                </c:pt>
                <c:pt idx="9">
                  <c:v>0.510497424977397</c:v>
                </c:pt>
                <c:pt idx="10">
                  <c:v>0.207668833907495</c:v>
                </c:pt>
                <c:pt idx="11">
                  <c:v>0.203573819249277</c:v>
                </c:pt>
                <c:pt idx="14">
                  <c:v>1.0</c:v>
                </c:pt>
                <c:pt idx="15">
                  <c:v>0.396205357142857</c:v>
                </c:pt>
                <c:pt idx="16">
                  <c:v>0.332217261904762</c:v>
                </c:pt>
                <c:pt idx="17">
                  <c:v>0.332217261904762</c:v>
                </c:pt>
                <c:pt idx="18">
                  <c:v>0.332217261904762</c:v>
                </c:pt>
                <c:pt idx="21">
                  <c:v>1.0</c:v>
                </c:pt>
                <c:pt idx="22">
                  <c:v>0.792796833258585</c:v>
                </c:pt>
                <c:pt idx="23">
                  <c:v>0.255367275705399</c:v>
                </c:pt>
                <c:pt idx="24">
                  <c:v>0.166214925023887</c:v>
                </c:pt>
                <c:pt idx="25">
                  <c:v>0.165922430435037</c:v>
                </c:pt>
                <c:pt idx="28">
                  <c:v>1.0</c:v>
                </c:pt>
                <c:pt idx="29">
                  <c:v>0.137250504597443</c:v>
                </c:pt>
                <c:pt idx="30">
                  <c:v>0.152949091724602</c:v>
                </c:pt>
                <c:pt idx="31">
                  <c:v>0.152949091724602</c:v>
                </c:pt>
                <c:pt idx="32">
                  <c:v>0.152949091724602</c:v>
                </c:pt>
                <c:pt idx="35">
                  <c:v>1.0</c:v>
                </c:pt>
                <c:pt idx="36">
                  <c:v>0.539762053850971</c:v>
                </c:pt>
                <c:pt idx="37">
                  <c:v>0.49718221665623</c:v>
                </c:pt>
                <c:pt idx="38">
                  <c:v>0.487789605510332</c:v>
                </c:pt>
                <c:pt idx="39">
                  <c:v>0.484032561051972</c:v>
                </c:pt>
                <c:pt idx="42">
                  <c:v>1.0</c:v>
                </c:pt>
                <c:pt idx="43">
                  <c:v>0.571428571428571</c:v>
                </c:pt>
                <c:pt idx="44">
                  <c:v>0.464285714285714</c:v>
                </c:pt>
                <c:pt idx="45">
                  <c:v>0.464285714285714</c:v>
                </c:pt>
                <c:pt idx="46">
                  <c:v>0.464285714285714</c:v>
                </c:pt>
                <c:pt idx="49">
                  <c:v>1.0</c:v>
                </c:pt>
                <c:pt idx="50">
                  <c:v>0.550113815850599</c:v>
                </c:pt>
                <c:pt idx="51">
                  <c:v>0.460977422651677</c:v>
                </c:pt>
                <c:pt idx="52">
                  <c:v>0.461093561274738</c:v>
                </c:pt>
                <c:pt idx="53">
                  <c:v>0.46123292762241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988-47F2-AC56-A0FDD835D46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Sheet1!$D$2:$D$55</c:f>
              <c:numCache>
                <c:formatCode>General</c:formatCode>
                <c:ptCount val="54"/>
                <c:pt idx="0">
                  <c:v>0.870839320317958</c:v>
                </c:pt>
                <c:pt idx="1">
                  <c:v>0.535875769519767</c:v>
                </c:pt>
                <c:pt idx="2">
                  <c:v>0.478229346550838</c:v>
                </c:pt>
                <c:pt idx="3">
                  <c:v>0.476278358533595</c:v>
                </c:pt>
                <c:pt idx="4">
                  <c:v>0.477675687789188</c:v>
                </c:pt>
                <c:pt idx="7">
                  <c:v>0.817827952634545</c:v>
                </c:pt>
                <c:pt idx="8">
                  <c:v>0.538422200525452</c:v>
                </c:pt>
                <c:pt idx="9">
                  <c:v>0.230755043316872</c:v>
                </c:pt>
                <c:pt idx="10">
                  <c:v>0.221523526020432</c:v>
                </c:pt>
                <c:pt idx="11">
                  <c:v>0.2196578760352</c:v>
                </c:pt>
                <c:pt idx="14">
                  <c:v>0.753348214285714</c:v>
                </c:pt>
                <c:pt idx="15">
                  <c:v>0.391741071428571</c:v>
                </c:pt>
                <c:pt idx="16">
                  <c:v>0.393787202380952</c:v>
                </c:pt>
                <c:pt idx="17">
                  <c:v>0.393787202380952</c:v>
                </c:pt>
                <c:pt idx="18">
                  <c:v>0.393787202380952</c:v>
                </c:pt>
                <c:pt idx="21">
                  <c:v>0.774532171154834</c:v>
                </c:pt>
                <c:pt idx="22">
                  <c:v>0.410915898055886</c:v>
                </c:pt>
                <c:pt idx="23">
                  <c:v>0.193247924913389</c:v>
                </c:pt>
                <c:pt idx="24">
                  <c:v>0.191863450526165</c:v>
                </c:pt>
                <c:pt idx="25">
                  <c:v>0.191863450526165</c:v>
                </c:pt>
                <c:pt idx="28">
                  <c:v>0.783359497645212</c:v>
                </c:pt>
                <c:pt idx="29">
                  <c:v>0.158331464453913</c:v>
                </c:pt>
                <c:pt idx="30">
                  <c:v>0.164386633774389</c:v>
                </c:pt>
                <c:pt idx="31">
                  <c:v>0.164386633774389</c:v>
                </c:pt>
                <c:pt idx="32">
                  <c:v>0.164386633774389</c:v>
                </c:pt>
                <c:pt idx="35">
                  <c:v>0.888541014402004</c:v>
                </c:pt>
                <c:pt idx="36">
                  <c:v>0.532874139010645</c:v>
                </c:pt>
                <c:pt idx="37">
                  <c:v>0.482780212899186</c:v>
                </c:pt>
                <c:pt idx="38">
                  <c:v>0.474639949906074</c:v>
                </c:pt>
                <c:pt idx="39">
                  <c:v>0.459611772072636</c:v>
                </c:pt>
                <c:pt idx="42">
                  <c:v>1.0</c:v>
                </c:pt>
                <c:pt idx="43">
                  <c:v>0.571428571428571</c:v>
                </c:pt>
                <c:pt idx="44">
                  <c:v>0.464285714285714</c:v>
                </c:pt>
                <c:pt idx="45">
                  <c:v>0.464285714285714</c:v>
                </c:pt>
                <c:pt idx="46">
                  <c:v>0.464285714285714</c:v>
                </c:pt>
                <c:pt idx="49">
                  <c:v>0.858020533308557</c:v>
                </c:pt>
                <c:pt idx="50">
                  <c:v>0.4765748397287</c:v>
                </c:pt>
                <c:pt idx="51">
                  <c:v>0.457191303539905</c:v>
                </c:pt>
                <c:pt idx="52">
                  <c:v>0.457423580786026</c:v>
                </c:pt>
                <c:pt idx="53">
                  <c:v>0.457377125336802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988-47F2-AC56-A0FDD835D468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D16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Sheet1!$E$2:$E$55</c:f>
              <c:numCache>
                <c:formatCode>General</c:formatCode>
                <c:ptCount val="54"/>
                <c:pt idx="0">
                  <c:v>0.856483739569464</c:v>
                </c:pt>
                <c:pt idx="1">
                  <c:v>0.532316534623446</c:v>
                </c:pt>
                <c:pt idx="2">
                  <c:v>0.476251993830659</c:v>
                </c:pt>
                <c:pt idx="3">
                  <c:v>0.475236952767635</c:v>
                </c:pt>
                <c:pt idx="4">
                  <c:v>0.476423364399742</c:v>
                </c:pt>
                <c:pt idx="7">
                  <c:v>0.600654170530598</c:v>
                </c:pt>
                <c:pt idx="8">
                  <c:v>0.371812498629621</c:v>
                </c:pt>
                <c:pt idx="9">
                  <c:v>0.22051299248194</c:v>
                </c:pt>
                <c:pt idx="10">
                  <c:v>0.21362433947736</c:v>
                </c:pt>
                <c:pt idx="11">
                  <c:v>0.21362433947736</c:v>
                </c:pt>
                <c:pt idx="14">
                  <c:v>0.754092261904762</c:v>
                </c:pt>
                <c:pt idx="15">
                  <c:v>0.419084821428571</c:v>
                </c:pt>
                <c:pt idx="16">
                  <c:v>0.407366071428571</c:v>
                </c:pt>
                <c:pt idx="17">
                  <c:v>0.407366071428571</c:v>
                </c:pt>
                <c:pt idx="18">
                  <c:v>0.407366071428571</c:v>
                </c:pt>
                <c:pt idx="21">
                  <c:v>0.559763144381829</c:v>
                </c:pt>
                <c:pt idx="22">
                  <c:v>0.299306462830438</c:v>
                </c:pt>
                <c:pt idx="23">
                  <c:v>0.191297960987722</c:v>
                </c:pt>
                <c:pt idx="24">
                  <c:v>0.190062983834799</c:v>
                </c:pt>
                <c:pt idx="25">
                  <c:v>0.190062983834799</c:v>
                </c:pt>
                <c:pt idx="28">
                  <c:v>0.687822381699933</c:v>
                </c:pt>
                <c:pt idx="29">
                  <c:v>0.158555729984301</c:v>
                </c:pt>
                <c:pt idx="30">
                  <c:v>0.164610899304777</c:v>
                </c:pt>
                <c:pt idx="31">
                  <c:v>0.164610899304777</c:v>
                </c:pt>
                <c:pt idx="32">
                  <c:v>0.164610899304777</c:v>
                </c:pt>
                <c:pt idx="35">
                  <c:v>0.855979962429555</c:v>
                </c:pt>
                <c:pt idx="36">
                  <c:v>0.508453350031309</c:v>
                </c:pt>
                <c:pt idx="37">
                  <c:v>0.472135253600501</c:v>
                </c:pt>
                <c:pt idx="38">
                  <c:v>0.467125860989355</c:v>
                </c:pt>
                <c:pt idx="39">
                  <c:v>0.467125860989355</c:v>
                </c:pt>
                <c:pt idx="42">
                  <c:v>1.0</c:v>
                </c:pt>
                <c:pt idx="43">
                  <c:v>0.571428571428571</c:v>
                </c:pt>
                <c:pt idx="44">
                  <c:v>0.464285714285714</c:v>
                </c:pt>
                <c:pt idx="45">
                  <c:v>0.464285714285714</c:v>
                </c:pt>
                <c:pt idx="46">
                  <c:v>0.464285714285714</c:v>
                </c:pt>
                <c:pt idx="49">
                  <c:v>0.830193719223265</c:v>
                </c:pt>
                <c:pt idx="50">
                  <c:v>0.474333364303633</c:v>
                </c:pt>
                <c:pt idx="51">
                  <c:v>0.456691907460745</c:v>
                </c:pt>
                <c:pt idx="52">
                  <c:v>0.45735389761219</c:v>
                </c:pt>
                <c:pt idx="53">
                  <c:v>0.456982254018396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988-47F2-AC56-A0FDD835D468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D32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Sheet1!$F$2:$F$55</c:f>
              <c:numCache>
                <c:formatCode>General</c:formatCode>
                <c:ptCount val="54"/>
                <c:pt idx="0">
                  <c:v>0.854453657443415</c:v>
                </c:pt>
                <c:pt idx="1">
                  <c:v>0.531354222966293</c:v>
                </c:pt>
                <c:pt idx="2">
                  <c:v>0.475961982098367</c:v>
                </c:pt>
                <c:pt idx="3">
                  <c:v>0.473931899972317</c:v>
                </c:pt>
                <c:pt idx="4">
                  <c:v>0.473800076457638</c:v>
                </c:pt>
                <c:pt idx="7">
                  <c:v>0.600651590993805</c:v>
                </c:pt>
                <c:pt idx="8">
                  <c:v>0.371812498629621</c:v>
                </c:pt>
                <c:pt idx="9">
                  <c:v>0.22051299248194</c:v>
                </c:pt>
                <c:pt idx="10">
                  <c:v>0.21362433947736</c:v>
                </c:pt>
                <c:pt idx="11">
                  <c:v>0.21362433947736</c:v>
                </c:pt>
                <c:pt idx="14">
                  <c:v>0.754092261904762</c:v>
                </c:pt>
                <c:pt idx="15">
                  <c:v>0.419084821428571</c:v>
                </c:pt>
                <c:pt idx="16">
                  <c:v>0.407366071428571</c:v>
                </c:pt>
                <c:pt idx="17">
                  <c:v>0.407366071428571</c:v>
                </c:pt>
                <c:pt idx="18">
                  <c:v>0.407366071428571</c:v>
                </c:pt>
                <c:pt idx="21">
                  <c:v>0.559763144381829</c:v>
                </c:pt>
                <c:pt idx="22">
                  <c:v>0.299306462830438</c:v>
                </c:pt>
                <c:pt idx="23">
                  <c:v>0.191297960987722</c:v>
                </c:pt>
                <c:pt idx="24">
                  <c:v>0.190062983834799</c:v>
                </c:pt>
                <c:pt idx="25">
                  <c:v>0.190062983834799</c:v>
                </c:pt>
                <c:pt idx="28">
                  <c:v>0.687822381699933</c:v>
                </c:pt>
                <c:pt idx="29">
                  <c:v>0.158555729984301</c:v>
                </c:pt>
                <c:pt idx="30">
                  <c:v>0.164610899304777</c:v>
                </c:pt>
                <c:pt idx="31">
                  <c:v>0.164610899304777</c:v>
                </c:pt>
                <c:pt idx="32">
                  <c:v>0.164610899304777</c:v>
                </c:pt>
                <c:pt idx="35">
                  <c:v>0.853475266123982</c:v>
                </c:pt>
                <c:pt idx="36">
                  <c:v>0.504070131496556</c:v>
                </c:pt>
                <c:pt idx="37">
                  <c:v>0.469630557294928</c:v>
                </c:pt>
                <c:pt idx="38">
                  <c:v>0.469630557294928</c:v>
                </c:pt>
                <c:pt idx="39">
                  <c:v>0.469630557294928</c:v>
                </c:pt>
                <c:pt idx="42">
                  <c:v>1.0</c:v>
                </c:pt>
                <c:pt idx="43">
                  <c:v>0.571428571428571</c:v>
                </c:pt>
                <c:pt idx="44">
                  <c:v>0.464285714285714</c:v>
                </c:pt>
                <c:pt idx="45">
                  <c:v>0.464285714285714</c:v>
                </c:pt>
                <c:pt idx="46">
                  <c:v>0.464285714285714</c:v>
                </c:pt>
                <c:pt idx="49">
                  <c:v>0.828172907182012</c:v>
                </c:pt>
                <c:pt idx="50">
                  <c:v>0.473346186007619</c:v>
                </c:pt>
                <c:pt idx="51">
                  <c:v>0.456424788627706</c:v>
                </c:pt>
                <c:pt idx="52">
                  <c:v>0.456204125243891</c:v>
                </c:pt>
                <c:pt idx="53">
                  <c:v>0.455937006410852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988-47F2-AC56-A0FDD835D468}"/>
            </c:ext>
          </c:extLst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D64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2">
                    <a:shade val="53000"/>
                  </a:schemeClr>
                </a:solidFill>
                <a:round/>
              </a:ln>
              <a:effectLst/>
            </c:spPr>
          </c:marker>
          <c:cat>
            <c:multiLvlStrRef>
              <c:f>Sheet1!$A$2:$B$55</c:f>
              <c:multiLvlStrCache>
                <c:ptCount val="54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6</c:v>
                  </c:pt>
                  <c:pt idx="4">
                    <c:v>8</c:v>
                  </c:pt>
                  <c:pt idx="7">
                    <c:v>1</c:v>
                  </c:pt>
                  <c:pt idx="8">
                    <c:v>2</c:v>
                  </c:pt>
                  <c:pt idx="9">
                    <c:v>4</c:v>
                  </c:pt>
                  <c:pt idx="10">
                    <c:v>6</c:v>
                  </c:pt>
                  <c:pt idx="11">
                    <c:v>8</c:v>
                  </c:pt>
                  <c:pt idx="14">
                    <c:v>1</c:v>
                  </c:pt>
                  <c:pt idx="15">
                    <c:v>2</c:v>
                  </c:pt>
                  <c:pt idx="16">
                    <c:v>4</c:v>
                  </c:pt>
                  <c:pt idx="17">
                    <c:v>6</c:v>
                  </c:pt>
                  <c:pt idx="18">
                    <c:v>8</c:v>
                  </c:pt>
                  <c:pt idx="21">
                    <c:v>1</c:v>
                  </c:pt>
                  <c:pt idx="22">
                    <c:v>2</c:v>
                  </c:pt>
                  <c:pt idx="23">
                    <c:v>4</c:v>
                  </c:pt>
                  <c:pt idx="24">
                    <c:v>6</c:v>
                  </c:pt>
                  <c:pt idx="25">
                    <c:v>8</c:v>
                  </c:pt>
                  <c:pt idx="28">
                    <c:v>1</c:v>
                  </c:pt>
                  <c:pt idx="29">
                    <c:v>2</c:v>
                  </c:pt>
                  <c:pt idx="30">
                    <c:v>4</c:v>
                  </c:pt>
                  <c:pt idx="31">
                    <c:v>6</c:v>
                  </c:pt>
                  <c:pt idx="32">
                    <c:v>8</c:v>
                  </c:pt>
                  <c:pt idx="35">
                    <c:v>1</c:v>
                  </c:pt>
                  <c:pt idx="36">
                    <c:v>2</c:v>
                  </c:pt>
                  <c:pt idx="37">
                    <c:v>4</c:v>
                  </c:pt>
                  <c:pt idx="38">
                    <c:v>6</c:v>
                  </c:pt>
                  <c:pt idx="39">
                    <c:v>8</c:v>
                  </c:pt>
                  <c:pt idx="42">
                    <c:v>1</c:v>
                  </c:pt>
                  <c:pt idx="43">
                    <c:v>2</c:v>
                  </c:pt>
                  <c:pt idx="44">
                    <c:v>4</c:v>
                  </c:pt>
                  <c:pt idx="45">
                    <c:v>6</c:v>
                  </c:pt>
                  <c:pt idx="46">
                    <c:v>8</c:v>
                  </c:pt>
                  <c:pt idx="49">
                    <c:v>1</c:v>
                  </c:pt>
                  <c:pt idx="50">
                    <c:v>2</c:v>
                  </c:pt>
                  <c:pt idx="51">
                    <c:v>4</c:v>
                  </c:pt>
                  <c:pt idx="52">
                    <c:v>6</c:v>
                  </c:pt>
                  <c:pt idx="53">
                    <c:v>8</c:v>
                  </c:pt>
                </c:lvl>
                <c:lvl>
                  <c:pt idx="0">
                    <c:v>BWT</c:v>
                  </c:pt>
                  <c:pt idx="6">
                    <c:v>CN</c:v>
                  </c:pt>
                  <c:pt idx="13">
                    <c:v>GSE</c:v>
                  </c:pt>
                  <c:pt idx="20">
                    <c:v>IM</c:v>
                  </c:pt>
                  <c:pt idx="27">
                    <c:v>QFT</c:v>
                  </c:pt>
                  <c:pt idx="34">
                    <c:v>SR</c:v>
                  </c:pt>
                  <c:pt idx="41">
                    <c:v>TOFF</c:v>
                  </c:pt>
                  <c:pt idx="48">
                    <c:v>TFP</c:v>
                  </c:pt>
                </c:lvl>
              </c:multiLvlStrCache>
            </c:multiLvlStrRef>
          </c:cat>
          <c:val>
            <c:numRef>
              <c:f>Sheet1!$G$2:$G$55</c:f>
              <c:numCache>
                <c:formatCode>General</c:formatCode>
                <c:ptCount val="54"/>
                <c:pt idx="0">
                  <c:v>0.852977234079015</c:v>
                </c:pt>
                <c:pt idx="1">
                  <c:v>0.526819494061351</c:v>
                </c:pt>
                <c:pt idx="2">
                  <c:v>0.473694617645896</c:v>
                </c:pt>
                <c:pt idx="3">
                  <c:v>0.471809541385992</c:v>
                </c:pt>
                <c:pt idx="4">
                  <c:v>0.469331259310036</c:v>
                </c:pt>
                <c:pt idx="7">
                  <c:v>0.600651590993805</c:v>
                </c:pt>
                <c:pt idx="8">
                  <c:v>0.371812498629621</c:v>
                </c:pt>
                <c:pt idx="9">
                  <c:v>0.22051299248194</c:v>
                </c:pt>
                <c:pt idx="10">
                  <c:v>0.21362433947736</c:v>
                </c:pt>
                <c:pt idx="11">
                  <c:v>0.21362433947736</c:v>
                </c:pt>
                <c:pt idx="14">
                  <c:v>0.754092261904762</c:v>
                </c:pt>
                <c:pt idx="15">
                  <c:v>0.419084821428571</c:v>
                </c:pt>
                <c:pt idx="16">
                  <c:v>0.407366071428571</c:v>
                </c:pt>
                <c:pt idx="17">
                  <c:v>0.407366071428571</c:v>
                </c:pt>
                <c:pt idx="18">
                  <c:v>0.407366071428571</c:v>
                </c:pt>
                <c:pt idx="21">
                  <c:v>0.559763144381829</c:v>
                </c:pt>
                <c:pt idx="22">
                  <c:v>0.299306462830438</c:v>
                </c:pt>
                <c:pt idx="23">
                  <c:v>0.191297960987722</c:v>
                </c:pt>
                <c:pt idx="24">
                  <c:v>0.190062983834799</c:v>
                </c:pt>
                <c:pt idx="25">
                  <c:v>0.190062983834799</c:v>
                </c:pt>
                <c:pt idx="28">
                  <c:v>0.687822381699933</c:v>
                </c:pt>
                <c:pt idx="29">
                  <c:v>0.158555729984301</c:v>
                </c:pt>
                <c:pt idx="30">
                  <c:v>0.164610899304777</c:v>
                </c:pt>
                <c:pt idx="31">
                  <c:v>0.164610899304777</c:v>
                </c:pt>
                <c:pt idx="32">
                  <c:v>0.164610899304777</c:v>
                </c:pt>
                <c:pt idx="35">
                  <c:v>0.853475266123982</c:v>
                </c:pt>
                <c:pt idx="36">
                  <c:v>0.504070131496556</c:v>
                </c:pt>
                <c:pt idx="37">
                  <c:v>0.469630557294928</c:v>
                </c:pt>
                <c:pt idx="38">
                  <c:v>0.469630557294928</c:v>
                </c:pt>
                <c:pt idx="39">
                  <c:v>0.469630557294928</c:v>
                </c:pt>
                <c:pt idx="42">
                  <c:v>1.0</c:v>
                </c:pt>
                <c:pt idx="43">
                  <c:v>0.571428571428571</c:v>
                </c:pt>
                <c:pt idx="44">
                  <c:v>0.464285714285714</c:v>
                </c:pt>
                <c:pt idx="45">
                  <c:v>0.464285714285714</c:v>
                </c:pt>
                <c:pt idx="46">
                  <c:v>0.464285714285714</c:v>
                </c:pt>
                <c:pt idx="49">
                  <c:v>0.827429619994425</c:v>
                </c:pt>
                <c:pt idx="50">
                  <c:v>0.470860819474124</c:v>
                </c:pt>
                <c:pt idx="51">
                  <c:v>0.456308650004646</c:v>
                </c:pt>
                <c:pt idx="52">
                  <c:v>0.456285422280033</c:v>
                </c:pt>
                <c:pt idx="53">
                  <c:v>0.456285422280033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7988-47F2-AC56-A0FDD835D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6401056"/>
        <c:axId val="-2098661392"/>
      </c:lineChart>
      <c:catAx>
        <c:axId val="1776401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98661392"/>
        <c:crosses val="autoZero"/>
        <c:auto val="1"/>
        <c:lblAlgn val="ctr"/>
        <c:lblOffset val="100"/>
        <c:noMultiLvlLbl val="0"/>
      </c:catAx>
      <c:valAx>
        <c:axId val="-2098661392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/>
                  <a:t>normalized moves</a:t>
                </a:r>
              </a:p>
            </c:rich>
          </c:tx>
          <c:layout>
            <c:manualLayout>
              <c:xMode val="edge"/>
              <c:yMode val="edge"/>
              <c:x val="0.013588145231846"/>
              <c:y val="0.282849891925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77640105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0850813977923"/>
          <c:y val="0.0161596272227071"/>
          <c:w val="0.865067553369016"/>
          <c:h val="0.14089758138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Sheet1!$AS$1</c:f>
              <c:strCache>
                <c:ptCount val="1"/>
                <c:pt idx="0">
                  <c:v>8x4</c:v>
                </c:pt>
              </c:strCache>
            </c:strRef>
          </c:tx>
          <c:spPr>
            <a:solidFill>
              <a:schemeClr val="accent1"/>
            </a:solidFill>
            <a:ln w="22225" cap="rnd">
              <a:solidFill>
                <a:sysClr val="windowText" lastClr="000000"/>
              </a:solidFill>
              <a:round/>
            </a:ln>
            <a:effectLst/>
          </c:spPr>
          <c:invertIfNegative val="0"/>
          <c:cat>
            <c:strRef>
              <c:f>Sheet1!$AR$2:$AR$9</c:f>
              <c:strCache>
                <c:ptCount val="8"/>
                <c:pt idx="0">
                  <c:v>BWT</c:v>
                </c:pt>
                <c:pt idx="1">
                  <c:v>CN</c:v>
                </c:pt>
                <c:pt idx="2">
                  <c:v>GSE</c:v>
                </c:pt>
                <c:pt idx="3">
                  <c:v>IM</c:v>
                </c:pt>
                <c:pt idx="4">
                  <c:v>QFT</c:v>
                </c:pt>
                <c:pt idx="5">
                  <c:v>SR</c:v>
                </c:pt>
                <c:pt idx="6">
                  <c:v>TOFF</c:v>
                </c:pt>
                <c:pt idx="7">
                  <c:v>TFP</c:v>
                </c:pt>
              </c:strCache>
            </c:strRef>
          </c:cat>
          <c:val>
            <c:numRef>
              <c:f>Sheet1!$AS$2:$AS$9</c:f>
              <c:numCache>
                <c:formatCode>General</c:formatCode>
                <c:ptCount val="8"/>
                <c:pt idx="0">
                  <c:v>0.477675687789188</c:v>
                </c:pt>
                <c:pt idx="1">
                  <c:v>0.2196578760352</c:v>
                </c:pt>
                <c:pt idx="2">
                  <c:v>0.393787202380952</c:v>
                </c:pt>
                <c:pt idx="3">
                  <c:v>0.191863450526165</c:v>
                </c:pt>
                <c:pt idx="4">
                  <c:v>0.164386633774389</c:v>
                </c:pt>
                <c:pt idx="5">
                  <c:v>0.459611772072636</c:v>
                </c:pt>
                <c:pt idx="6">
                  <c:v>0.464285714285714</c:v>
                </c:pt>
                <c:pt idx="7">
                  <c:v>0.457377125336802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6D-4476-B0AB-35E9A5BA81FB}"/>
            </c:ext>
          </c:extLst>
        </c:ser>
        <c:ser>
          <c:idx val="1"/>
          <c:order val="1"/>
          <c:tx>
            <c:strRef>
              <c:f>Sheet1!$AT$1</c:f>
              <c:strCache>
                <c:ptCount val="1"/>
                <c:pt idx="0">
                  <c:v>2x16</c:v>
                </c:pt>
              </c:strCache>
            </c:strRef>
          </c:tx>
          <c:spPr>
            <a:solidFill>
              <a:schemeClr val="accent2"/>
            </a:solidFill>
            <a:ln w="22225" cap="rnd">
              <a:solidFill>
                <a:sysClr val="windowText" lastClr="000000"/>
              </a:solidFill>
              <a:round/>
            </a:ln>
            <a:effectLst/>
          </c:spPr>
          <c:invertIfNegative val="0"/>
          <c:cat>
            <c:strRef>
              <c:f>Sheet1!$AR$2:$AR$9</c:f>
              <c:strCache>
                <c:ptCount val="8"/>
                <c:pt idx="0">
                  <c:v>BWT</c:v>
                </c:pt>
                <c:pt idx="1">
                  <c:v>CN</c:v>
                </c:pt>
                <c:pt idx="2">
                  <c:v>GSE</c:v>
                </c:pt>
                <c:pt idx="3">
                  <c:v>IM</c:v>
                </c:pt>
                <c:pt idx="4">
                  <c:v>QFT</c:v>
                </c:pt>
                <c:pt idx="5">
                  <c:v>SR</c:v>
                </c:pt>
                <c:pt idx="6">
                  <c:v>TOFF</c:v>
                </c:pt>
                <c:pt idx="7">
                  <c:v>TFP</c:v>
                </c:pt>
              </c:strCache>
            </c:strRef>
          </c:cat>
          <c:val>
            <c:numRef>
              <c:f>Sheet1!$AT$2:$AT$9</c:f>
              <c:numCache>
                <c:formatCode>General</c:formatCode>
                <c:ptCount val="8"/>
                <c:pt idx="0">
                  <c:v>0.532316534623446</c:v>
                </c:pt>
                <c:pt idx="1">
                  <c:v>0.371812498629621</c:v>
                </c:pt>
                <c:pt idx="2">
                  <c:v>0.419084821428571</c:v>
                </c:pt>
                <c:pt idx="3">
                  <c:v>0.299306462830438</c:v>
                </c:pt>
                <c:pt idx="4">
                  <c:v>0.158555729984301</c:v>
                </c:pt>
                <c:pt idx="5">
                  <c:v>0.508453350031309</c:v>
                </c:pt>
                <c:pt idx="6">
                  <c:v>0.571428571428571</c:v>
                </c:pt>
                <c:pt idx="7">
                  <c:v>0.474333364303633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66D-4476-B0AB-35E9A5BA81FB}"/>
            </c:ext>
          </c:extLst>
        </c:ser>
        <c:ser>
          <c:idx val="2"/>
          <c:order val="2"/>
          <c:tx>
            <c:strRef>
              <c:f>Sheet1!$AU$1</c:f>
              <c:strCache>
                <c:ptCount val="1"/>
                <c:pt idx="0">
                  <c:v>1x32</c:v>
                </c:pt>
              </c:strCache>
            </c:strRef>
          </c:tx>
          <c:spPr>
            <a:solidFill>
              <a:schemeClr val="accent3"/>
            </a:solidFill>
            <a:ln w="22225" cap="rnd">
              <a:solidFill>
                <a:sysClr val="windowText" lastClr="000000"/>
              </a:solidFill>
              <a:round/>
            </a:ln>
            <a:effectLst/>
          </c:spPr>
          <c:invertIfNegative val="0"/>
          <c:cat>
            <c:strRef>
              <c:f>Sheet1!$AR$2:$AR$9</c:f>
              <c:strCache>
                <c:ptCount val="8"/>
                <c:pt idx="0">
                  <c:v>BWT</c:v>
                </c:pt>
                <c:pt idx="1">
                  <c:v>CN</c:v>
                </c:pt>
                <c:pt idx="2">
                  <c:v>GSE</c:v>
                </c:pt>
                <c:pt idx="3">
                  <c:v>IM</c:v>
                </c:pt>
                <c:pt idx="4">
                  <c:v>QFT</c:v>
                </c:pt>
                <c:pt idx="5">
                  <c:v>SR</c:v>
                </c:pt>
                <c:pt idx="6">
                  <c:v>TOFF</c:v>
                </c:pt>
                <c:pt idx="7">
                  <c:v>TFP</c:v>
                </c:pt>
              </c:strCache>
            </c:strRef>
          </c:cat>
          <c:val>
            <c:numRef>
              <c:f>Sheet1!$AU$2:$AU$9</c:f>
              <c:numCache>
                <c:formatCode>General</c:formatCode>
                <c:ptCount val="8"/>
                <c:pt idx="0">
                  <c:v>0.854453657443415</c:v>
                </c:pt>
                <c:pt idx="1">
                  <c:v>0.600651590993805</c:v>
                </c:pt>
                <c:pt idx="2">
                  <c:v>0.754092261904762</c:v>
                </c:pt>
                <c:pt idx="3">
                  <c:v>0.559763144381829</c:v>
                </c:pt>
                <c:pt idx="4">
                  <c:v>0.687822381699933</c:v>
                </c:pt>
                <c:pt idx="5">
                  <c:v>0.853475266123982</c:v>
                </c:pt>
                <c:pt idx="6">
                  <c:v>1.0</c:v>
                </c:pt>
                <c:pt idx="7">
                  <c:v>0.828172907182012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66D-4476-B0AB-35E9A5BA8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"/>
        <c:axId val="-2102537584"/>
        <c:axId val="-2032935712"/>
      </c:barChart>
      <c:catAx>
        <c:axId val="-21025375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32935712"/>
        <c:crosses val="autoZero"/>
        <c:auto val="1"/>
        <c:lblAlgn val="ctr"/>
        <c:lblOffset val="100"/>
        <c:noMultiLvlLbl val="0"/>
      </c:catAx>
      <c:valAx>
        <c:axId val="-203293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smtClean="0"/>
                  <a:t>Normalize</a:t>
                </a:r>
                <a:r>
                  <a:rPr lang="en-US" baseline="0" smtClean="0"/>
                  <a:t>d  </a:t>
                </a:r>
                <a:r>
                  <a:rPr lang="en-US" smtClean="0"/>
                  <a:t>Moves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28533391596319"/>
              <c:y val="0.2646721537145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1025375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05520688590397"/>
          <c:y val="0.031353368724837"/>
          <c:w val="0.869685811332407"/>
          <c:h val="0.113602759882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qft.1.2_time_avg!$B$1</c:f>
              <c:strCache>
                <c:ptCount val="1"/>
                <c:pt idx="0">
                  <c:v>1x2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qft.1.2_time_avg!$A$2:$A$51</c:f>
              <c:numCache>
                <c:formatCode>General</c:formatCode>
                <c:ptCount val="5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</c:numCache>
            </c:numRef>
          </c:cat>
          <c:val>
            <c:numRef>
              <c:f>qft.1.2_time_avg!$B$2:$B$51</c:f>
              <c:numCache>
                <c:formatCode>General</c:formatCode>
                <c:ptCount val="50"/>
                <c:pt idx="0">
                  <c:v>0.0434782608695652</c:v>
                </c:pt>
                <c:pt idx="1">
                  <c:v>0.0</c:v>
                </c:pt>
                <c:pt idx="2">
                  <c:v>0.017391304347826</c:v>
                </c:pt>
                <c:pt idx="3">
                  <c:v>0.0</c:v>
                </c:pt>
                <c:pt idx="4">
                  <c:v>0.0</c:v>
                </c:pt>
                <c:pt idx="5">
                  <c:v>0.77391304347826</c:v>
                </c:pt>
                <c:pt idx="6">
                  <c:v>1.01739130434782</c:v>
                </c:pt>
                <c:pt idx="7">
                  <c:v>1.1391304347826</c:v>
                </c:pt>
                <c:pt idx="8">
                  <c:v>1.15652173913043</c:v>
                </c:pt>
                <c:pt idx="9">
                  <c:v>1.30434782608695</c:v>
                </c:pt>
                <c:pt idx="10">
                  <c:v>0.182608695652173</c:v>
                </c:pt>
                <c:pt idx="11">
                  <c:v>0.191304347826086</c:v>
                </c:pt>
                <c:pt idx="12">
                  <c:v>0.139130434782608</c:v>
                </c:pt>
                <c:pt idx="13">
                  <c:v>0.165217391304347</c:v>
                </c:pt>
                <c:pt idx="14">
                  <c:v>0.139130434782608</c:v>
                </c:pt>
                <c:pt idx="15">
                  <c:v>0.826086956521739</c:v>
                </c:pt>
                <c:pt idx="16">
                  <c:v>0.730434782608695</c:v>
                </c:pt>
                <c:pt idx="17">
                  <c:v>0.869565217391304</c:v>
                </c:pt>
                <c:pt idx="18">
                  <c:v>1.19130434782608</c:v>
                </c:pt>
                <c:pt idx="19">
                  <c:v>2.295652173913036</c:v>
                </c:pt>
                <c:pt idx="20">
                  <c:v>2.19130434782608</c:v>
                </c:pt>
                <c:pt idx="21">
                  <c:v>2.16521739130434</c:v>
                </c:pt>
                <c:pt idx="22">
                  <c:v>2.22608695652173</c:v>
                </c:pt>
                <c:pt idx="23">
                  <c:v>2.20869565217391</c:v>
                </c:pt>
                <c:pt idx="24">
                  <c:v>2.086956521739129</c:v>
                </c:pt>
                <c:pt idx="25">
                  <c:v>0.921739130434782</c:v>
                </c:pt>
                <c:pt idx="26">
                  <c:v>1.0</c:v>
                </c:pt>
                <c:pt idx="27">
                  <c:v>0.869565217391304</c:v>
                </c:pt>
                <c:pt idx="28">
                  <c:v>1.15652173913043</c:v>
                </c:pt>
                <c:pt idx="29">
                  <c:v>0.965217391304347</c:v>
                </c:pt>
                <c:pt idx="30">
                  <c:v>1.16521739130434</c:v>
                </c:pt>
                <c:pt idx="31">
                  <c:v>0.88695652173913</c:v>
                </c:pt>
                <c:pt idx="32">
                  <c:v>1.30434782608695</c:v>
                </c:pt>
                <c:pt idx="33">
                  <c:v>0.826086956521739</c:v>
                </c:pt>
                <c:pt idx="34">
                  <c:v>0.895652173913043</c:v>
                </c:pt>
                <c:pt idx="35">
                  <c:v>0.939130434782608</c:v>
                </c:pt>
                <c:pt idx="36">
                  <c:v>0.991304347826087</c:v>
                </c:pt>
                <c:pt idx="37">
                  <c:v>0.77391304347826</c:v>
                </c:pt>
                <c:pt idx="38">
                  <c:v>0.982608695652173</c:v>
                </c:pt>
                <c:pt idx="39">
                  <c:v>0.930434782608695</c:v>
                </c:pt>
                <c:pt idx="40">
                  <c:v>0.965217391304347</c:v>
                </c:pt>
                <c:pt idx="41">
                  <c:v>0.0</c:v>
                </c:pt>
                <c:pt idx="42">
                  <c:v>0.0</c:v>
                </c:pt>
                <c:pt idx="43">
                  <c:v>0.017391304347826</c:v>
                </c:pt>
                <c:pt idx="44">
                  <c:v>0.0</c:v>
                </c:pt>
                <c:pt idx="45">
                  <c:v>0.0</c:v>
                </c:pt>
                <c:pt idx="46">
                  <c:v>0.017391304347826</c:v>
                </c:pt>
                <c:pt idx="47">
                  <c:v>0.0</c:v>
                </c:pt>
                <c:pt idx="48">
                  <c:v>0.0</c:v>
                </c:pt>
                <c:pt idx="49">
                  <c:v>0.24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163-4F62-A74B-EA8D902606C4}"/>
            </c:ext>
          </c:extLst>
        </c:ser>
        <c:ser>
          <c:idx val="1"/>
          <c:order val="1"/>
          <c:tx>
            <c:strRef>
              <c:f>qft.1.2_time_avg!$C$1</c:f>
              <c:strCache>
                <c:ptCount val="1"/>
                <c:pt idx="0">
                  <c:v>1x16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qft.1.2_time_avg!$A$2:$A$51</c:f>
              <c:numCache>
                <c:formatCode>General</c:formatCode>
                <c:ptCount val="5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</c:numCache>
            </c:numRef>
          </c:cat>
          <c:val>
            <c:numRef>
              <c:f>qft.1.2_time_avg!$C$2:$C$51</c:f>
              <c:numCache>
                <c:formatCode>General</c:formatCode>
                <c:ptCount val="50"/>
                <c:pt idx="0">
                  <c:v>0.555555555555555</c:v>
                </c:pt>
                <c:pt idx="1">
                  <c:v>0.518518518518518</c:v>
                </c:pt>
                <c:pt idx="2">
                  <c:v>0.601851851851851</c:v>
                </c:pt>
                <c:pt idx="3">
                  <c:v>0.472222222222222</c:v>
                </c:pt>
                <c:pt idx="4">
                  <c:v>0.648148148148148</c:v>
                </c:pt>
                <c:pt idx="5">
                  <c:v>0.592592592592592</c:v>
                </c:pt>
                <c:pt idx="6">
                  <c:v>0.287037037037037</c:v>
                </c:pt>
                <c:pt idx="7">
                  <c:v>0.0</c:v>
                </c:pt>
                <c:pt idx="8">
                  <c:v>0.0</c:v>
                </c:pt>
                <c:pt idx="9">
                  <c:v>0.0925925925925925</c:v>
                </c:pt>
                <c:pt idx="10">
                  <c:v>0.0</c:v>
                </c:pt>
                <c:pt idx="11">
                  <c:v>0.0</c:v>
                </c:pt>
                <c:pt idx="12">
                  <c:v>0.037037037037037</c:v>
                </c:pt>
                <c:pt idx="13">
                  <c:v>0.0</c:v>
                </c:pt>
                <c:pt idx="14">
                  <c:v>0.0</c:v>
                </c:pt>
                <c:pt idx="15">
                  <c:v>1.00925925925925</c:v>
                </c:pt>
                <c:pt idx="16">
                  <c:v>0.731481481481481</c:v>
                </c:pt>
                <c:pt idx="17">
                  <c:v>0.925925925925925</c:v>
                </c:pt>
                <c:pt idx="18">
                  <c:v>0.953703703703703</c:v>
                </c:pt>
                <c:pt idx="19">
                  <c:v>0.814814814814814</c:v>
                </c:pt>
                <c:pt idx="20">
                  <c:v>0.888888888888888</c:v>
                </c:pt>
                <c:pt idx="21">
                  <c:v>1.07407407407407</c:v>
                </c:pt>
                <c:pt idx="22">
                  <c:v>0.87037037037037</c:v>
                </c:pt>
                <c:pt idx="23">
                  <c:v>1.30555555555555</c:v>
                </c:pt>
                <c:pt idx="24">
                  <c:v>0.907407407407407</c:v>
                </c:pt>
                <c:pt idx="25">
                  <c:v>0.861111111111111</c:v>
                </c:pt>
                <c:pt idx="26">
                  <c:v>0.898148148148148</c:v>
                </c:pt>
                <c:pt idx="27">
                  <c:v>1.19444444444444</c:v>
                </c:pt>
                <c:pt idx="28">
                  <c:v>1.03703703703703</c:v>
                </c:pt>
                <c:pt idx="29">
                  <c:v>1.25925925925925</c:v>
                </c:pt>
                <c:pt idx="30">
                  <c:v>0.768518518518518</c:v>
                </c:pt>
                <c:pt idx="31">
                  <c:v>1.29629629629629</c:v>
                </c:pt>
                <c:pt idx="32">
                  <c:v>0.805555555555555</c:v>
                </c:pt>
                <c:pt idx="33">
                  <c:v>0.935185185185185</c:v>
                </c:pt>
                <c:pt idx="34">
                  <c:v>0.935185185185185</c:v>
                </c:pt>
                <c:pt idx="35">
                  <c:v>0.898148148148148</c:v>
                </c:pt>
                <c:pt idx="36">
                  <c:v>0.944444444444444</c:v>
                </c:pt>
                <c:pt idx="37">
                  <c:v>0.935185185185185</c:v>
                </c:pt>
                <c:pt idx="38">
                  <c:v>1.02777777777777</c:v>
                </c:pt>
                <c:pt idx="39">
                  <c:v>0.907407407407407</c:v>
                </c:pt>
                <c:pt idx="40">
                  <c:v>0.314814814814814</c:v>
                </c:pt>
                <c:pt idx="41">
                  <c:v>0.0</c:v>
                </c:pt>
                <c:pt idx="42">
                  <c:v>0.0</c:v>
                </c:pt>
                <c:pt idx="43">
                  <c:v>0.0185185185185185</c:v>
                </c:pt>
                <c:pt idx="44">
                  <c:v>0.0</c:v>
                </c:pt>
                <c:pt idx="45">
                  <c:v>0.0</c:v>
                </c:pt>
                <c:pt idx="46">
                  <c:v>0.0185185185185185</c:v>
                </c:pt>
                <c:pt idx="47">
                  <c:v>0.0</c:v>
                </c:pt>
                <c:pt idx="48">
                  <c:v>0.0</c:v>
                </c:pt>
                <c:pt idx="49">
                  <c:v>0.153846153846153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163-4F62-A74B-EA8D90260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9696208"/>
        <c:axId val="-2098418272"/>
      </c:lineChart>
      <c:catAx>
        <c:axId val="179969620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2098418272"/>
        <c:crosses val="autoZero"/>
        <c:auto val="1"/>
        <c:lblAlgn val="ctr"/>
        <c:lblOffset val="100"/>
        <c:noMultiLvlLbl val="0"/>
      </c:catAx>
      <c:valAx>
        <c:axId val="-209841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dirty="0" smtClean="0"/>
                  <a:t>AVG. MOVES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147520778652668"/>
              <c:y val="0.3925270420742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79969620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0850821758868"/>
          <c:y val="0.0336158126861708"/>
          <c:w val="0.865067553369016"/>
          <c:h val="0.0692319948276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qft.1.2_time_avg!$Q$1</c:f>
              <c:strCache>
                <c:ptCount val="1"/>
                <c:pt idx="0">
                  <c:v>1x16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qft.1.2_time_avg!$A$2:$A$51</c:f>
              <c:numCache>
                <c:formatCode>General</c:formatCode>
                <c:ptCount val="5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</c:numCache>
            </c:numRef>
          </c:cat>
          <c:val>
            <c:numRef>
              <c:f>qft.1.2_time_avg!$Q$2:$Q$51</c:f>
              <c:numCache>
                <c:formatCode>General</c:formatCode>
                <c:ptCount val="50"/>
                <c:pt idx="0">
                  <c:v>0.555555555555555</c:v>
                </c:pt>
                <c:pt idx="1">
                  <c:v>0.518518518518518</c:v>
                </c:pt>
                <c:pt idx="2">
                  <c:v>0.601851851851851</c:v>
                </c:pt>
                <c:pt idx="3">
                  <c:v>0.472222222222222</c:v>
                </c:pt>
                <c:pt idx="4">
                  <c:v>0.648148148148148</c:v>
                </c:pt>
                <c:pt idx="5">
                  <c:v>0.592592592592592</c:v>
                </c:pt>
                <c:pt idx="6">
                  <c:v>0.287037037037037</c:v>
                </c:pt>
                <c:pt idx="7">
                  <c:v>0.0</c:v>
                </c:pt>
                <c:pt idx="8">
                  <c:v>0.0</c:v>
                </c:pt>
                <c:pt idx="9">
                  <c:v>0.0925925925925925</c:v>
                </c:pt>
                <c:pt idx="10">
                  <c:v>0.0</c:v>
                </c:pt>
                <c:pt idx="11">
                  <c:v>0.0</c:v>
                </c:pt>
                <c:pt idx="12">
                  <c:v>0.037037037037037</c:v>
                </c:pt>
                <c:pt idx="13">
                  <c:v>0.0</c:v>
                </c:pt>
                <c:pt idx="14">
                  <c:v>0.0</c:v>
                </c:pt>
                <c:pt idx="15">
                  <c:v>1.00925925925925</c:v>
                </c:pt>
                <c:pt idx="16">
                  <c:v>0.731481481481481</c:v>
                </c:pt>
                <c:pt idx="17">
                  <c:v>0.925925925925925</c:v>
                </c:pt>
                <c:pt idx="18">
                  <c:v>0.953703703703703</c:v>
                </c:pt>
                <c:pt idx="19">
                  <c:v>0.814814814814814</c:v>
                </c:pt>
                <c:pt idx="20">
                  <c:v>0.888888888888888</c:v>
                </c:pt>
                <c:pt idx="21">
                  <c:v>1.07407407407407</c:v>
                </c:pt>
                <c:pt idx="22">
                  <c:v>0.87037037037037</c:v>
                </c:pt>
                <c:pt idx="23">
                  <c:v>1.30555555555555</c:v>
                </c:pt>
                <c:pt idx="24">
                  <c:v>0.907407407407407</c:v>
                </c:pt>
                <c:pt idx="25">
                  <c:v>0.861111111111111</c:v>
                </c:pt>
                <c:pt idx="26">
                  <c:v>0.898148148148148</c:v>
                </c:pt>
                <c:pt idx="27">
                  <c:v>1.19444444444444</c:v>
                </c:pt>
                <c:pt idx="28">
                  <c:v>1.03703703703703</c:v>
                </c:pt>
                <c:pt idx="29">
                  <c:v>1.25925925925925</c:v>
                </c:pt>
                <c:pt idx="30">
                  <c:v>0.768518518518518</c:v>
                </c:pt>
                <c:pt idx="31">
                  <c:v>1.29629629629629</c:v>
                </c:pt>
                <c:pt idx="32">
                  <c:v>0.805555555555555</c:v>
                </c:pt>
                <c:pt idx="33">
                  <c:v>0.935185185185185</c:v>
                </c:pt>
                <c:pt idx="34">
                  <c:v>0.935185185185185</c:v>
                </c:pt>
                <c:pt idx="35">
                  <c:v>0.898148148148148</c:v>
                </c:pt>
                <c:pt idx="36">
                  <c:v>0.944444444444444</c:v>
                </c:pt>
                <c:pt idx="37">
                  <c:v>0.935185185185185</c:v>
                </c:pt>
                <c:pt idx="38">
                  <c:v>1.02777777777777</c:v>
                </c:pt>
                <c:pt idx="39">
                  <c:v>0.907407407407407</c:v>
                </c:pt>
                <c:pt idx="40">
                  <c:v>0.314814814814814</c:v>
                </c:pt>
                <c:pt idx="41">
                  <c:v>0.0</c:v>
                </c:pt>
                <c:pt idx="42">
                  <c:v>0.0</c:v>
                </c:pt>
                <c:pt idx="43">
                  <c:v>0.0185185185185185</c:v>
                </c:pt>
                <c:pt idx="44">
                  <c:v>0.0</c:v>
                </c:pt>
                <c:pt idx="45">
                  <c:v>0.0</c:v>
                </c:pt>
                <c:pt idx="46">
                  <c:v>0.0185185185185185</c:v>
                </c:pt>
                <c:pt idx="47">
                  <c:v>0.0</c:v>
                </c:pt>
                <c:pt idx="48">
                  <c:v>0.0</c:v>
                </c:pt>
                <c:pt idx="49">
                  <c:v>0.153846153846153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475-4B2C-BC5F-109D3100E6B8}"/>
            </c:ext>
          </c:extLst>
        </c:ser>
        <c:ser>
          <c:idx val="1"/>
          <c:order val="1"/>
          <c:tx>
            <c:strRef>
              <c:f>qft.1.2_time_avg!$R$1</c:f>
              <c:strCache>
                <c:ptCount val="1"/>
                <c:pt idx="0">
                  <c:v>2x16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qft.1.2_time_avg!$A$2:$A$51</c:f>
              <c:numCache>
                <c:formatCode>General</c:formatCode>
                <c:ptCount val="5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</c:numCache>
            </c:numRef>
          </c:cat>
          <c:val>
            <c:numRef>
              <c:f>qft.1.2_time_avg!$R$2:$R$51</c:f>
              <c:numCache>
                <c:formatCode>General</c:formatCode>
                <c:ptCount val="50"/>
                <c:pt idx="0">
                  <c:v>0.731182795698924</c:v>
                </c:pt>
                <c:pt idx="1">
                  <c:v>0.731182795698924</c:v>
                </c:pt>
                <c:pt idx="2">
                  <c:v>0.741935483870967</c:v>
                </c:pt>
                <c:pt idx="3">
                  <c:v>1.01075268817204</c:v>
                </c:pt>
                <c:pt idx="4">
                  <c:v>0.268817204301075</c:v>
                </c:pt>
                <c:pt idx="5">
                  <c:v>0.0</c:v>
                </c:pt>
                <c:pt idx="6">
                  <c:v>0.0</c:v>
                </c:pt>
                <c:pt idx="7">
                  <c:v>0.032258064516129</c:v>
                </c:pt>
                <c:pt idx="8">
                  <c:v>0.0</c:v>
                </c:pt>
                <c:pt idx="9">
                  <c:v>0.0</c:v>
                </c:pt>
                <c:pt idx="10">
                  <c:v>0.021505376344086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0.161290322580645</c:v>
                </c:pt>
                <c:pt idx="15">
                  <c:v>0.161290322580645</c:v>
                </c:pt>
                <c:pt idx="16">
                  <c:v>0.182795698924731</c:v>
                </c:pt>
                <c:pt idx="17">
                  <c:v>0.354838709677419</c:v>
                </c:pt>
                <c:pt idx="18">
                  <c:v>0.376344086021505</c:v>
                </c:pt>
                <c:pt idx="19">
                  <c:v>0.483870967741935</c:v>
                </c:pt>
                <c:pt idx="20">
                  <c:v>0.376344086021505</c:v>
                </c:pt>
                <c:pt idx="21">
                  <c:v>0.247311827956989</c:v>
                </c:pt>
                <c:pt idx="22">
                  <c:v>0.161290322580645</c:v>
                </c:pt>
                <c:pt idx="23">
                  <c:v>0.139784946236559</c:v>
                </c:pt>
                <c:pt idx="24">
                  <c:v>0.129032258064516</c:v>
                </c:pt>
                <c:pt idx="25">
                  <c:v>0.064516129032258</c:v>
                </c:pt>
                <c:pt idx="26">
                  <c:v>0.0</c:v>
                </c:pt>
                <c:pt idx="27">
                  <c:v>0.0</c:v>
                </c:pt>
                <c:pt idx="28">
                  <c:v>0.139784946236559</c:v>
                </c:pt>
                <c:pt idx="29">
                  <c:v>0.161290322580645</c:v>
                </c:pt>
                <c:pt idx="30">
                  <c:v>0.161290322580645</c:v>
                </c:pt>
                <c:pt idx="31">
                  <c:v>0.182795698924731</c:v>
                </c:pt>
                <c:pt idx="32">
                  <c:v>0.118279569892473</c:v>
                </c:pt>
                <c:pt idx="33">
                  <c:v>0.150537634408602</c:v>
                </c:pt>
                <c:pt idx="34">
                  <c:v>0.150537634408602</c:v>
                </c:pt>
                <c:pt idx="35">
                  <c:v>0.032258064516129</c:v>
                </c:pt>
                <c:pt idx="36">
                  <c:v>0.0</c:v>
                </c:pt>
                <c:pt idx="37">
                  <c:v>0.0</c:v>
                </c:pt>
                <c:pt idx="38">
                  <c:v>0.021505376344086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0.021505376344086</c:v>
                </c:pt>
                <c:pt idx="43">
                  <c:v>0.0</c:v>
                </c:pt>
                <c:pt idx="44">
                  <c:v>0.0</c:v>
                </c:pt>
                <c:pt idx="45">
                  <c:v>0.021505376344086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475-4B2C-BC5F-109D3100E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34897920"/>
        <c:axId val="-2092833024"/>
      </c:lineChart>
      <c:catAx>
        <c:axId val="-203489792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2092833024"/>
        <c:crosses val="autoZero"/>
        <c:auto val="1"/>
        <c:lblAlgn val="ctr"/>
        <c:lblOffset val="100"/>
        <c:noMultiLvlLbl val="0"/>
      </c:catAx>
      <c:valAx>
        <c:axId val="-209283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r>
                  <a:rPr lang="en-US" dirty="0" smtClean="0"/>
                  <a:t>AVG. MOVES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147520778652668"/>
              <c:y val="0.3925270420742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3489792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0850821758868"/>
          <c:y val="0.0336158126861708"/>
          <c:w val="0.865067553369016"/>
          <c:h val="0.0692319948276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b="1"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BADB6-5E6F-4341-A611-68ED093D6C6D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B2EC0-21C7-B842-85FF-398E9762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2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has heard of quantum</a:t>
            </a:r>
            <a:r>
              <a:rPr lang="en-US" baseline="0" dirty="0" smtClean="0"/>
              <a:t> </a:t>
            </a:r>
            <a:r>
              <a:rPr lang="en-US" baseline="0" dirty="0" smtClean="0"/>
              <a:t>computing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solve complex problems better than traditional computers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 is the current progress of research?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8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difference between traditional and</a:t>
            </a:r>
            <a:r>
              <a:rPr lang="en-US" baseline="0" dirty="0" smtClean="0"/>
              <a:t> quantum computing is the medium in which data is stored.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 </a:t>
            </a:r>
            <a:r>
              <a:rPr lang="en-US" baseline="0" dirty="0" err="1" smtClean="0"/>
              <a:t>qubits</a:t>
            </a:r>
            <a:r>
              <a:rPr lang="en-US" baseline="0" dirty="0" smtClean="0"/>
              <a:t> can represent 2^N binary strings simultaneously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a quantum computer, we must move quantum data within the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0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some popular quantum algorithms that leverage these quantum phenomenon in order</a:t>
            </a:r>
            <a:r>
              <a:rPr lang="en-US" baseline="0" dirty="0" smtClean="0"/>
              <a:t> to traverse solution spaces to these problems much faster than tradition computing algorithms.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quantum algorithms are mapped to quantum multi </a:t>
            </a:r>
            <a:r>
              <a:rPr lang="en-US" dirty="0" err="1" smtClean="0"/>
              <a:t>Simd</a:t>
            </a:r>
            <a:r>
              <a:rPr lang="en-US" baseline="0" dirty="0" smtClean="0"/>
              <a:t>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5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a quantum SIMD architecture, we have identified the following</a:t>
            </a:r>
            <a:r>
              <a:rPr lang="en-US" baseline="0" dirty="0" smtClean="0"/>
              <a:t> inefficiencies we feel should be </a:t>
            </a:r>
            <a:r>
              <a:rPr lang="en-US" baseline="0" dirty="0" err="1" smtClean="0"/>
              <a:t>addresssed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4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Therefore, it is important to leverage quantum logic gate (instruction)-level or inter-region parallelism in quantum applications for better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2EC0-21C7-B842-85FF-398E9762F4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4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3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1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5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9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7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7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4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4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907EC-ABC6-FA41-A580-164C99E73DB4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99F9-FFEE-564F-88F2-3AFE8F82D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3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778622"/>
            <a:ext cx="9144000" cy="8476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Rob </a:t>
            </a:r>
            <a:r>
              <a:rPr lang="en-US" dirty="0" err="1" smtClean="0"/>
              <a:t>Risque</a:t>
            </a:r>
            <a:r>
              <a:rPr lang="en-US" dirty="0" smtClean="0"/>
              <a:t>, </a:t>
            </a:r>
            <a:r>
              <a:rPr lang="en-US" dirty="0" err="1" smtClean="0"/>
              <a:t>Adwait</a:t>
            </a:r>
            <a:r>
              <a:rPr lang="en-US" dirty="0" smtClean="0"/>
              <a:t> Jog</a:t>
            </a:r>
          </a:p>
          <a:p>
            <a:r>
              <a:rPr lang="en-US" dirty="0" smtClean="0">
                <a:solidFill>
                  <a:srgbClr val="174101"/>
                </a:solidFill>
              </a:rPr>
              <a:t>The College of William &amp; Mary, Williamsburg Virginia</a:t>
            </a:r>
            <a:endParaRPr lang="en-US" dirty="0">
              <a:solidFill>
                <a:srgbClr val="17410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1193"/>
            <a:ext cx="9144000" cy="2387600"/>
          </a:xfrm>
        </p:spPr>
        <p:txBody>
          <a:bodyPr>
            <a:noAutofit/>
          </a:bodyPr>
          <a:lstStyle/>
          <a:p>
            <a:r>
              <a:rPr lang="en-US" b="1" dirty="0"/>
              <a:t>Characterization of Quantum Workloads on SIMD Architectures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562" y="3585655"/>
            <a:ext cx="1968876" cy="19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Inefficiencies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363" y="1847318"/>
            <a:ext cx="6351740" cy="4351338"/>
          </a:xfrm>
        </p:spPr>
        <p:txBody>
          <a:bodyPr>
            <a:noAutofit/>
          </a:bodyPr>
          <a:lstStyle/>
          <a:p>
            <a:r>
              <a:rPr lang="en-US" sz="3600" dirty="0" smtClean="0"/>
              <a:t>Microwave pulse (control signal) affects all </a:t>
            </a:r>
            <a:r>
              <a:rPr lang="en-US" sz="3600" dirty="0" err="1" smtClean="0"/>
              <a:t>qubits</a:t>
            </a:r>
            <a:r>
              <a:rPr lang="en-US" sz="3600" dirty="0" smtClean="0"/>
              <a:t> in a specified SIMD region</a:t>
            </a:r>
          </a:p>
          <a:p>
            <a:r>
              <a:rPr lang="en-US" sz="3600" dirty="0" smtClean="0"/>
              <a:t>Global memory shields </a:t>
            </a:r>
            <a:r>
              <a:rPr lang="en-US" sz="3600" dirty="0" err="1" smtClean="0"/>
              <a:t>qubits</a:t>
            </a:r>
            <a:r>
              <a:rPr lang="en-US" sz="3600" dirty="0" smtClean="0"/>
              <a:t> from control signals</a:t>
            </a:r>
          </a:p>
          <a:p>
            <a:pPr lvl="1"/>
            <a:r>
              <a:rPr lang="en-US" sz="3200" dirty="0" smtClean="0"/>
              <a:t>Loss of utilization (main focus of this work)</a:t>
            </a:r>
          </a:p>
          <a:p>
            <a:pPr lvl="1"/>
            <a:r>
              <a:rPr lang="en-US" sz="3200" dirty="0" smtClean="0"/>
              <a:t>Moving of </a:t>
            </a:r>
            <a:r>
              <a:rPr lang="en-US" sz="3200" dirty="0" err="1" smtClean="0"/>
              <a:t>qubits</a:t>
            </a:r>
            <a:r>
              <a:rPr lang="en-US" sz="3200" dirty="0" smtClean="0"/>
              <a:t> to global memory incurs overhead</a:t>
            </a:r>
          </a:p>
        </p:txBody>
      </p:sp>
      <p:sp>
        <p:nvSpPr>
          <p:cNvPr id="4" name="Triangle 21"/>
          <p:cNvSpPr/>
          <p:nvPr/>
        </p:nvSpPr>
        <p:spPr>
          <a:xfrm>
            <a:off x="8760164" y="3657306"/>
            <a:ext cx="954476" cy="9757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423943" y="2651650"/>
            <a:ext cx="1626919" cy="1532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23943" y="2282318"/>
            <a:ext cx="162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SIMD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60164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60164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0164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CNOT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760164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T†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63180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CNOT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8299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T†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760164" y="463306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CNOT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757148" y="4642801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53876" y="4642801"/>
            <a:ext cx="1783321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Microwave control signal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495166" y="2893612"/>
            <a:ext cx="546265" cy="54626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9336486" y="3275459"/>
            <a:ext cx="546265" cy="54626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Donut 18"/>
          <p:cNvSpPr/>
          <p:nvPr/>
        </p:nvSpPr>
        <p:spPr>
          <a:xfrm>
            <a:off x="8292959" y="2711678"/>
            <a:ext cx="948793" cy="948793"/>
          </a:xfrm>
          <a:prstGeom prst="donut">
            <a:avLst>
              <a:gd name="adj" fmla="val 1014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&quot; Symbol 19"/>
          <p:cNvSpPr/>
          <p:nvPr/>
        </p:nvSpPr>
        <p:spPr>
          <a:xfrm>
            <a:off x="9057083" y="3057696"/>
            <a:ext cx="1093940" cy="1093940"/>
          </a:xfrm>
          <a:prstGeom prst="noSmoking">
            <a:avLst>
              <a:gd name="adj" fmla="val 50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10461984" y="3074194"/>
            <a:ext cx="948793" cy="948793"/>
          </a:xfrm>
          <a:prstGeom prst="donut">
            <a:avLst>
              <a:gd name="adj" fmla="val 1014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63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0.0293 0.04005 C 0.03542 0.04908 0.04466 0.05394 0.0543 0.05394 C 0.06524 0.05394 0.07409 0.04908 0.08021 0.04005 L 0.10964 -1.11111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sz="4000" dirty="0" smtClean="0"/>
              <a:t>Evaluation Metrics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Methodology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Experimental Results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675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33260" cy="10719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QOPC (</a:t>
            </a:r>
            <a:r>
              <a:rPr lang="en-US" sz="3200" i="1" dirty="0" smtClean="0"/>
              <a:t>quantum operations per cycle)</a:t>
            </a:r>
          </a:p>
          <a:p>
            <a:pPr lvl="1"/>
            <a:r>
              <a:rPr lang="en-US" sz="2800" dirty="0" smtClean="0"/>
              <a:t>Average </a:t>
            </a:r>
            <a:r>
              <a:rPr lang="en-US" sz="2800" dirty="0" err="1" smtClean="0"/>
              <a:t>qubit</a:t>
            </a:r>
            <a:r>
              <a:rPr lang="en-US" sz="2800" dirty="0" smtClean="0"/>
              <a:t> operation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15844" y="1828800"/>
                <a:ext cx="4025735" cy="869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𝑄𝑂𝑃𝐶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𝑞𝑢𝑏𝑖𝑡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𝑜𝑝𝑒𝑟𝑎𝑡𝑖𝑜𝑛𝑠</m:t>
                              </m:r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𝑡𝑜𝑡𝑎𝑙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𝑐𝑦𝑐𝑙𝑒𝑠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844" y="1828800"/>
                <a:ext cx="4025735" cy="8695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48203" y="3863675"/>
                <a:ext cx="4025735" cy="985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𝑃𝑒𝑟𝑓𝑜𝑟𝑚𝑎𝑛𝑐𝑒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𝐶𝑎𝑝𝑎𝑐𝑖𝑡𝑦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𝑄𝑂𝑃𝐶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203" y="3863675"/>
                <a:ext cx="4025735" cy="9850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3317389"/>
                <a:ext cx="6833260" cy="10719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Performance/Capacity</a:t>
                </a:r>
              </a:p>
              <a:p>
                <a:pPr lvl="1"/>
                <a:r>
                  <a:rPr lang="en-US" sz="3200" dirty="0"/>
                  <a:t>Ratio of QOPC and architecture capacity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𝐾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lang="en-US" sz="3200" dirty="0" smtClean="0"/>
                  <a:t>)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7389"/>
                <a:ext cx="6833260" cy="1071954"/>
              </a:xfrm>
              <a:prstGeom prst="rect">
                <a:avLst/>
              </a:prstGeom>
              <a:blipFill rotWithShape="0">
                <a:blip r:embed="rId4"/>
                <a:stretch>
                  <a:fillRect l="-2500" t="-13636" b="-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5205393"/>
            <a:ext cx="6833260" cy="1071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Data Movement</a:t>
            </a:r>
          </a:p>
          <a:p>
            <a:pPr lvl="1"/>
            <a:r>
              <a:rPr lang="en-US" sz="3200" dirty="0"/>
              <a:t>Number of </a:t>
            </a:r>
            <a:r>
              <a:rPr lang="en-US" sz="3200" dirty="0" err="1"/>
              <a:t>qubit</a:t>
            </a:r>
            <a:r>
              <a:rPr lang="en-US" sz="3200" dirty="0"/>
              <a:t> </a:t>
            </a:r>
            <a:r>
              <a:rPr lang="en-US" sz="3200" dirty="0" smtClean="0"/>
              <a:t>moves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7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Performance (QOPC)</a:t>
            </a:r>
          </a:p>
          <a:p>
            <a:pPr lvl="1"/>
            <a:r>
              <a:rPr lang="en-US" sz="2800" dirty="0" smtClean="0"/>
              <a:t>Maximize QOPC to decrease benchmark runtime (</a:t>
            </a:r>
            <a:r>
              <a:rPr lang="en-US" sz="2800" dirty="0" err="1" smtClean="0"/>
              <a:t>decoherence</a:t>
            </a:r>
            <a:r>
              <a:rPr lang="en-US" sz="2800" dirty="0" smtClean="0"/>
              <a:t>)</a:t>
            </a:r>
          </a:p>
          <a:p>
            <a:pPr lvl="1"/>
            <a:endParaRPr lang="en-US" sz="2800" dirty="0" smtClean="0"/>
          </a:p>
          <a:p>
            <a:r>
              <a:rPr lang="en-US" sz="3200" dirty="0" smtClean="0"/>
              <a:t>Performance/Capacity</a:t>
            </a:r>
          </a:p>
          <a:p>
            <a:pPr lvl="1"/>
            <a:r>
              <a:rPr lang="en-US" sz="2800" dirty="0" smtClean="0"/>
              <a:t>Maximize P/C to maximize system utilization</a:t>
            </a:r>
          </a:p>
          <a:p>
            <a:pPr lvl="1"/>
            <a:endParaRPr lang="en-US" sz="2800" dirty="0" smtClean="0"/>
          </a:p>
          <a:p>
            <a:r>
              <a:rPr lang="en-US" sz="3200" dirty="0" err="1" smtClean="0"/>
              <a:t>Qubit</a:t>
            </a:r>
            <a:r>
              <a:rPr lang="en-US" sz="3200" dirty="0" smtClean="0"/>
              <a:t> (data) movement</a:t>
            </a:r>
          </a:p>
          <a:p>
            <a:pPr lvl="1"/>
            <a:r>
              <a:rPr lang="en-US" sz="2800" dirty="0" smtClean="0"/>
              <a:t>Minimize data movement (</a:t>
            </a:r>
            <a:r>
              <a:rPr lang="en-US" sz="2800" dirty="0" err="1" smtClean="0"/>
              <a:t>decoherence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890230" y="1431487"/>
            <a:ext cx="0" cy="788276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165835" y="2938226"/>
            <a:ext cx="0" cy="788276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78377" y="4489670"/>
            <a:ext cx="0" cy="74098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2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le 22"/>
          <p:cNvSpPr/>
          <p:nvPr/>
        </p:nvSpPr>
        <p:spPr>
          <a:xfrm>
            <a:off x="10068049" y="4901540"/>
            <a:ext cx="954476" cy="9757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7265472" y="4862587"/>
            <a:ext cx="954476" cy="9757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3752"/>
              </p:ext>
            </p:extLst>
          </p:nvPr>
        </p:nvGraphicFramePr>
        <p:xfrm>
          <a:off x="0" y="345794"/>
          <a:ext cx="5961413" cy="651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8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48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1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775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3389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Time</a:t>
                      </a:r>
                      <a:r>
                        <a:rPr lang="en-US" baseline="0" dirty="0" err="1" smtClean="0"/>
                        <a:t>step</a:t>
                      </a:r>
                      <a:r>
                        <a:rPr lang="en-US" baseline="0" dirty="0" smtClean="0"/>
                        <a:t> (cycle)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8575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616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H(q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T†(q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177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T(q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), T</a:t>
                      </a:r>
                      <a:r>
                        <a:rPr lang="en-US" dirty="0" smtClean="0"/>
                        <a:t>(q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37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2,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1772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1,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55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T†(q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0,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2982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1,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T(q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845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T†(q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), T†(q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1652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1,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3748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0,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80628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H(q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CNOT(q</a:t>
                      </a:r>
                      <a:r>
                        <a:rPr lang="en-US" baseline="-25000" dirty="0" smtClean="0"/>
                        <a:t>2,</a:t>
                      </a:r>
                      <a:r>
                        <a:rPr lang="en-US" dirty="0" smtClean="0"/>
                        <a:t> q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929251" y="1367072"/>
            <a:ext cx="4429496" cy="1114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929251" y="3856931"/>
            <a:ext cx="1626919" cy="1532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731828" y="3856931"/>
            <a:ext cx="1626919" cy="1532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29251" y="950026"/>
            <a:ext cx="442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Global Memory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9251" y="3487599"/>
            <a:ext cx="162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SIMD 1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731828" y="3487599"/>
            <a:ext cx="162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SIMD 2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628408" y="1651374"/>
            <a:ext cx="546265" cy="54626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869378" y="1651373"/>
            <a:ext cx="546265" cy="54626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0110347" y="1651295"/>
            <a:ext cx="546265" cy="54626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265472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068049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T†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1082768"/>
            <a:ext cx="5961413" cy="56852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5472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65472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CNOT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265472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T†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068049" y="5857820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CNOT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068049" y="584808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268488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CNOT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273607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T†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078815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265472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CNOT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62456" y="5848082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73168" y="5832316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CNOT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273607" y="5838343"/>
            <a:ext cx="954476" cy="75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40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1.04167E-6 0.085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C -0.04245 0.04467 -0.08476 0.08935 -0.08867 0.15393 C -0.09258 0.21851 -0.03476 0.34513 -0.02344 0.38773 " pathEditMode="relative" ptsTypes="A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44444E-6 C -0.00964 0.11435 -0.0194 0.22916 -0.00104 0.2949 C 0.01732 0.36088 0.09193 0.37731 0.11068 0.39537 " pathEditMode="relative" rAng="0" ptsTypes="A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197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8565 L 0.0013 0.162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0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C -0.03294 0.14259 -0.06588 0.28564 -0.09609 0.35787 C -0.1263 0.43032 -0.18125 0.43402 -0.18125 0.43425 " pathEditMode="relative" rAng="0" ptsTypes="A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2171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1625 L 0.0013 0.237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7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4 0.38773 L 3.54167E-6 -3.7037E-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928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68 0.39537 C 0.06446 0.41528 0.01836 0.43519 -0.01354 0.42755 C -0.04544 0.41991 -0.06953 0.36204 -0.08073 0.34954 " pathEditMode="relative" rAng="0" ptsTypes="AAA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-60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2375 L 0.00261 0.309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5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43425 C -0.13177 0.37824 -0.08216 0.32222 -0.05195 0.25254 C -0.02174 0.18263 -0.00885 0.05578 -0.00013 0.01574 " pathEditMode="relative" rAng="0" ptsTypes="AAA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-2092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474 0.07153 -0.04935 0.14306 -0.0569 0.21134 C -0.06446 0.2794 -0.04532 0.40903 -0.04532 0.40903 " pathEditMode="relative" ptsTypes="A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30925 L 0.00208 0.3946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2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0.3993 C 0.01119 0.425 0.06406 0.45092 0.10872 0.46134 C 0.15338 0.47152 0.22617 0.46134 0.22617 0.46157 " pathEditMode="relative" rAng="0" ptsTypes="AAA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331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2 0.07037 0.0724 0.14097 0.08138 0.19537 C 0.09049 0.24977 0.0543 0.32662 0.0543 0.32662 " pathEditMode="relative" ptsTypes="AAA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39467 L -0.0013 0.47662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 0.32686 C 0.003 0.36783 -0.04817 0.4088 -0.09323 0.43264 C -0.13828 0.45625 -0.21224 0.47709 -0.21601 0.46922 " pathEditMode="relative" rAng="0" ptsTypes="AAA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719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47662 L 0.0013 0.5479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02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54792 L 0.00261 0.6189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365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01 0.46921 C -0.16979 0.45903 -0.12343 0.44907 -0.10481 0.40694 C -0.08632 0.36481 -0.12291 0.25532 -0.10481 0.2162 C -0.08671 0.17708 -0.01367 0.2081 0.00378 0.17245 C 0.02123 0.1368 0.00053 0.03032 -0.00013 0.00255 " pathEditMode="relative" rAng="0" ptsTypes="AAAAA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-233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17 0.46158 C 0.18867 0.4875 0.1513 0.51343 0.10586 0.50996 C 0.06041 0.50648 -0.04662 0.44097 -0.04662 0.44121 " pathEditMode="relative" rAng="0" ptsTypes="A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138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61898 L 0.00391 0.69953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402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C 0.0388 0.0655 0.07774 0.13125 0.0892 0.2 C 0.10052 0.26851 0.06849 0.41157 0.06849 0.4118 " pathEditMode="relative" rAng="0" ptsTypes="AAA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2057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37 0.44097 C 0.01263 0.47106 0.06562 0.50115 0.10312 0.50532 C 0.14062 0.50972 0.18463 0.4662 0.18463 0.46643 " pathEditMode="relative" rAng="0" ptsTypes="AAA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21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69953 L 0.00261 0.7618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356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73 0.34953 C -0.05859 0.30347 -0.03633 0.25741 -0.00964 0.25278 C 0.01706 0.24838 0.07969 0.32176 0.07969 0.32199 " pathEditMode="relative" rAng="0" ptsTypes="AAA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486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63 0.46644 C 0.1595 0.49005 0.13437 0.51343 0.10443 0.51227 C 0.07435 0.51111 0.02109 0.46921 0.00482 0.45972 " pathEditMode="relative" rAng="0" ptsTypes="AAA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194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4" grpId="0" animBg="1"/>
      <p:bldP spid="25" grpId="0" animBg="1"/>
      <p:bldP spid="25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6" grpId="8" animBg="1"/>
      <p:bldP spid="26" grpId="9" animBg="1"/>
      <p:bldP spid="27" grpId="0" animBg="1"/>
      <p:bldP spid="28" grpId="0" animBg="1"/>
      <p:bldP spid="30" grpId="0" animBg="1"/>
      <p:bldP spid="31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85636"/>
              </p:ext>
            </p:extLst>
          </p:nvPr>
        </p:nvGraphicFramePr>
        <p:xfrm>
          <a:off x="536028" y="52091"/>
          <a:ext cx="11130455" cy="680591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1708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47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1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76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46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67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772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3657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6502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Time</a:t>
                      </a:r>
                      <a:r>
                        <a:rPr lang="en-US" baseline="0" dirty="0" err="1" smtClean="0"/>
                        <a:t>step</a:t>
                      </a:r>
                      <a:r>
                        <a:rPr lang="en-US" baseline="0" dirty="0" smtClean="0"/>
                        <a:t> (cycle)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SIMD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QOPC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</a:t>
                      </a:r>
                      <a:r>
                        <a:rPr lang="en-US" baseline="0" dirty="0" smtClean="0"/>
                        <a:t> per </a:t>
                      </a:r>
                      <a:r>
                        <a:rPr lang="en-US" dirty="0" smtClean="0"/>
                        <a:t>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49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q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T†(q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36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T(q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), T</a:t>
                      </a:r>
                      <a:r>
                        <a:rPr lang="en-US" sz="1800" dirty="0" smtClean="0"/>
                        <a:t>(q</a:t>
                      </a:r>
                      <a:r>
                        <a:rPr lang="en-US" sz="1800" baseline="-25000" dirty="0" smtClean="0"/>
                        <a:t>2</a:t>
                      </a:r>
                      <a:r>
                        <a:rPr lang="en-US" sz="1800" baseline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q</a:t>
                      </a:r>
                      <a:r>
                        <a:rPr lang="en-US" sz="1800" baseline="-25000" dirty="0" smtClean="0"/>
                        <a:t>0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2,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q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1,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T†(q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0,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2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1,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2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T(q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5024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T†(q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), T†(q</a:t>
                      </a:r>
                      <a:r>
                        <a:rPr lang="en-US" sz="1800" baseline="-25000" dirty="0" smtClean="0"/>
                        <a:t>2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</a:t>
                      </a:r>
                      <a:r>
                        <a:rPr lang="en-US" sz="1800" baseline="-250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q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1,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S(q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0,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2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H(q</a:t>
                      </a:r>
                      <a:r>
                        <a:rPr lang="en-US" sz="1800" baseline="-25000" dirty="0" smtClean="0"/>
                        <a:t>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CNOT(q</a:t>
                      </a:r>
                      <a:r>
                        <a:rPr lang="en-US" sz="1800" baseline="-25000" dirty="0" smtClean="0"/>
                        <a:t>2,</a:t>
                      </a:r>
                      <a:r>
                        <a:rPr lang="en-US" sz="1800" dirty="0" smtClean="0"/>
                        <a:t> q</a:t>
                      </a:r>
                      <a:r>
                        <a:rPr lang="en-US" sz="1800" baseline="-25000" dirty="0" smtClean="0"/>
                        <a:t>1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4218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Average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 smtClean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 smtClean="0"/>
                        <a:t>0.625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 smtClean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345010" y="0"/>
            <a:ext cx="1970842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315852" y="0"/>
            <a:ext cx="1350631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Metrics</a:t>
            </a:r>
          </a:p>
          <a:p>
            <a:r>
              <a:rPr lang="en-US" sz="4400" dirty="0" smtClean="0"/>
              <a:t>Evaluation Methodology</a:t>
            </a:r>
          </a:p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Experimental Results</a:t>
            </a:r>
          </a:p>
          <a:p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542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585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ScaffCC</a:t>
            </a:r>
            <a:endParaRPr lang="en-US" sz="3200" dirty="0" smtClean="0"/>
          </a:p>
          <a:p>
            <a:pPr lvl="1"/>
            <a:r>
              <a:rPr lang="en-US" sz="2800" dirty="0" smtClean="0"/>
              <a:t>Quantum code compiler</a:t>
            </a:r>
          </a:p>
          <a:p>
            <a:pPr lvl="1"/>
            <a:r>
              <a:rPr lang="en-US" sz="2800" dirty="0" smtClean="0"/>
              <a:t>Benchmarks written in Scaffold (similar to C)</a:t>
            </a:r>
          </a:p>
          <a:p>
            <a:pPr lvl="1"/>
            <a:r>
              <a:rPr lang="en-US" sz="2800" dirty="0" smtClean="0"/>
              <a:t>Resource estimation</a:t>
            </a:r>
          </a:p>
          <a:p>
            <a:pPr lvl="1"/>
            <a:r>
              <a:rPr lang="en-US" sz="2800" dirty="0" smtClean="0"/>
              <a:t>Coarse-grained and fine-grained schedules</a:t>
            </a:r>
          </a:p>
          <a:p>
            <a:r>
              <a:rPr lang="en-US" sz="3200" dirty="0" smtClean="0"/>
              <a:t>Evaluate each benchmark</a:t>
            </a:r>
          </a:p>
          <a:p>
            <a:pPr lvl="1"/>
            <a:r>
              <a:rPr lang="en-US" sz="2800" dirty="0" smtClean="0"/>
              <a:t>For different K, D combinations</a:t>
            </a:r>
          </a:p>
          <a:p>
            <a:r>
              <a:rPr lang="en-US" sz="3200" dirty="0" smtClean="0"/>
              <a:t>Benchmarks</a:t>
            </a:r>
          </a:p>
          <a:p>
            <a:pPr lvl="1"/>
            <a:r>
              <a:rPr lang="en-US" sz="2800" dirty="0" smtClean="0"/>
              <a:t>Binary Welded Tree, Class Number, Ground State Estimation, </a:t>
            </a:r>
            <a:r>
              <a:rPr lang="en-US" sz="2800" dirty="0" err="1" smtClean="0"/>
              <a:t>Ising</a:t>
            </a:r>
            <a:r>
              <a:rPr lang="en-US" sz="2800" dirty="0" smtClean="0"/>
              <a:t> Model, Quantum Fourier Transform, Square Root, </a:t>
            </a:r>
            <a:r>
              <a:rPr lang="en-US" sz="2800" dirty="0" err="1" smtClean="0"/>
              <a:t>Toffoli</a:t>
            </a:r>
            <a:r>
              <a:rPr lang="en-US" sz="2800" dirty="0" smtClean="0"/>
              <a:t>, Triangle Finding Problem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59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Metrics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Methodology</a:t>
            </a:r>
          </a:p>
          <a:p>
            <a:r>
              <a:rPr lang="en-US" sz="4000" dirty="0" smtClean="0"/>
              <a:t>Experimental Results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786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(QOPC) 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730261"/>
              </p:ext>
            </p:extLst>
          </p:nvPr>
        </p:nvGraphicFramePr>
        <p:xfrm>
          <a:off x="308759" y="1825625"/>
          <a:ext cx="7386452" cy="456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95209" y="1490062"/>
            <a:ext cx="4144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/>
              <a:t>Conclusions: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The number of SIMD regions </a:t>
            </a:r>
            <a:r>
              <a:rPr lang="en-US" sz="2800" i="1" dirty="0" smtClean="0"/>
              <a:t>K</a:t>
            </a:r>
            <a:r>
              <a:rPr lang="en-US" sz="2800" dirty="0" smtClean="0"/>
              <a:t> has a much greater positive impact on QOPC than the capacity of a region (</a:t>
            </a:r>
            <a:r>
              <a:rPr lang="en-US" sz="2800" i="1" dirty="0" smtClean="0"/>
              <a:t>D</a:t>
            </a:r>
            <a:r>
              <a:rPr lang="en-US" sz="2800" dirty="0" smtClean="0"/>
              <a:t>).</a:t>
            </a:r>
          </a:p>
          <a:p>
            <a:pPr algn="just"/>
            <a:endParaRPr lang="en-US" sz="2800" dirty="0" smtClean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95209" y="4211875"/>
                <a:ext cx="439010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2800" dirty="0"/>
              </a:p>
              <a:p>
                <a:pPr algn="just"/>
                <a:r>
                  <a:rPr lang="en-US" sz="2800" dirty="0"/>
                  <a:t>Values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𝐾</m:t>
                    </m:r>
                    <m:r>
                      <a:rPr lang="en-US" sz="2800" i="1">
                        <a:latin typeface="Cambria Math" charset="0"/>
                      </a:rPr>
                      <m:t>&gt;2</m:t>
                    </m:r>
                  </m:oMath>
                </a14:m>
                <a:r>
                  <a:rPr lang="en-US" sz="2800" dirty="0" smtClean="0"/>
                  <a:t> (or 4) </a:t>
                </a:r>
                <a:r>
                  <a:rPr lang="en-US" sz="2800" dirty="0"/>
                  <a:t>generally do not provide any greater increase in </a:t>
                </a:r>
                <a:r>
                  <a:rPr lang="en-US" sz="2800" dirty="0" smtClean="0"/>
                  <a:t>QOPC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(performance increase knee).</a:t>
                </a:r>
                <a:endParaRPr lang="en-US" sz="2800" dirty="0"/>
              </a:p>
              <a:p>
                <a:pPr algn="just"/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209" y="4211875"/>
                <a:ext cx="4390109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2778" r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nut 7"/>
          <p:cNvSpPr/>
          <p:nvPr/>
        </p:nvSpPr>
        <p:spPr>
          <a:xfrm>
            <a:off x="1908446" y="2309818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3508133" y="2896984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5045785" y="4648612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4630" y="230188"/>
            <a:ext cx="3279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Best parameters:</a:t>
            </a:r>
          </a:p>
          <a:p>
            <a:r>
              <a:rPr lang="en-US" sz="2800" dirty="0" smtClean="0">
                <a:solidFill>
                  <a:schemeClr val="accent6"/>
                </a:solidFill>
              </a:rPr>
              <a:t>K≤4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75816" cy="627747"/>
          </a:xfrm>
        </p:spPr>
        <p:txBody>
          <a:bodyPr>
            <a:normAutofit/>
          </a:bodyPr>
          <a:lstStyle/>
          <a:p>
            <a:r>
              <a:rPr lang="en-US" dirty="0" smtClean="0"/>
              <a:t>Big potential in the</a:t>
            </a:r>
            <a:r>
              <a:rPr lang="en-US" dirty="0"/>
              <a:t> </a:t>
            </a:r>
            <a:r>
              <a:rPr lang="en-US" dirty="0" smtClean="0"/>
              <a:t>near future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6" t="38644" r="-1442" b="36856"/>
          <a:stretch/>
        </p:blipFill>
        <p:spPr>
          <a:xfrm>
            <a:off x="3455465" y="3200400"/>
            <a:ext cx="2651760" cy="64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225" y="694325"/>
            <a:ext cx="2262599" cy="2262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813" y="2127180"/>
            <a:ext cx="3198994" cy="239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23" y="2259060"/>
            <a:ext cx="3106163" cy="2135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759" y="149917"/>
            <a:ext cx="1735083" cy="173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6232" y="4827980"/>
            <a:ext cx="2408584" cy="1991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1410" y="3200400"/>
            <a:ext cx="1189420" cy="118942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4679185"/>
            <a:ext cx="8875816" cy="20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Quantum algorithms exist, but hardware is not up to speed yet</a:t>
            </a:r>
          </a:p>
          <a:p>
            <a:pPr lvl="1"/>
            <a:r>
              <a:rPr lang="en-US" dirty="0"/>
              <a:t>Google simulates hydrogen atom with 9 qubits (2016)</a:t>
            </a:r>
          </a:p>
          <a:p>
            <a:pPr lvl="1"/>
            <a:r>
              <a:rPr lang="en-US" dirty="0"/>
              <a:t>Some benchmarks require hundreds of </a:t>
            </a:r>
            <a:r>
              <a:rPr lang="en-US" dirty="0" smtClean="0"/>
              <a:t>qubits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84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(QOPC) analysis, ISO-capacity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977844"/>
              </p:ext>
            </p:extLst>
          </p:nvPr>
        </p:nvGraphicFramePr>
        <p:xfrm>
          <a:off x="838200" y="1825625"/>
          <a:ext cx="680950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41227" y="2224985"/>
            <a:ext cx="39426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/>
              <a:t>Conclusion: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For ISO-capacity, higher </a:t>
            </a:r>
            <a:r>
              <a:rPr lang="en-US" sz="2800" i="1" dirty="0" smtClean="0"/>
              <a:t>K</a:t>
            </a:r>
            <a:r>
              <a:rPr lang="en-US" sz="2800" dirty="0" smtClean="0"/>
              <a:t> and lower </a:t>
            </a:r>
            <a:r>
              <a:rPr lang="en-US" sz="2800" i="1" dirty="0" smtClean="0"/>
              <a:t>D</a:t>
            </a:r>
            <a:r>
              <a:rPr lang="en-US" sz="2800" dirty="0" smtClean="0"/>
              <a:t> results in best QOPC values for all benchmarks.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Donut 5"/>
          <p:cNvSpPr/>
          <p:nvPr/>
        </p:nvSpPr>
        <p:spPr>
          <a:xfrm>
            <a:off x="2122205" y="1599999"/>
            <a:ext cx="1250390" cy="1249973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4573" y="5222856"/>
            <a:ext cx="3279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Best parameters: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8x4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3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QOPC over time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553373"/>
              </p:ext>
            </p:extLst>
          </p:nvPr>
        </p:nvGraphicFramePr>
        <p:xfrm>
          <a:off x="838200" y="1825625"/>
          <a:ext cx="523266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600282"/>
              </p:ext>
            </p:extLst>
          </p:nvPr>
        </p:nvGraphicFramePr>
        <p:xfrm>
          <a:off x="6070862" y="1960562"/>
          <a:ext cx="5282938" cy="4264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43480" y="625296"/>
            <a:ext cx="252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QOPC varies over time depending on both </a:t>
            </a:r>
            <a:r>
              <a:rPr lang="en-US" sz="2400" i="1" dirty="0" smtClean="0">
                <a:solidFill>
                  <a:schemeClr val="accent6"/>
                </a:solidFill>
              </a:rPr>
              <a:t>K</a:t>
            </a:r>
            <a:r>
              <a:rPr lang="en-US" sz="2400" dirty="0" smtClean="0">
                <a:solidFill>
                  <a:schemeClr val="accent6"/>
                </a:solidFill>
              </a:rPr>
              <a:t> and </a:t>
            </a:r>
            <a:r>
              <a:rPr lang="en-US" sz="2400" i="1" dirty="0" smtClean="0">
                <a:solidFill>
                  <a:schemeClr val="accent6"/>
                </a:solidFill>
              </a:rPr>
              <a:t>D</a:t>
            </a:r>
            <a:endParaRPr lang="en-US" sz="2400" dirty="0">
              <a:solidFill>
                <a:schemeClr val="accent6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8749" y="6176963"/>
            <a:ext cx="2442258" cy="369332"/>
            <a:chOff x="3530279" y="2696899"/>
            <a:chExt cx="244225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530279" y="2696899"/>
              <a:ext cx="1875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charset="0"/>
                  <a:ea typeface="Arial" charset="0"/>
                  <a:cs typeface="Arial" charset="0"/>
                </a:rPr>
                <a:t>Time</a:t>
              </a:r>
              <a:endParaRPr lang="en-US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247909" y="2881565"/>
              <a:ext cx="1724628" cy="115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7951411" y="6182750"/>
            <a:ext cx="2442258" cy="369332"/>
            <a:chOff x="3530279" y="2696899"/>
            <a:chExt cx="244225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3530279" y="2696899"/>
              <a:ext cx="1875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charset="0"/>
                  <a:ea typeface="Arial" charset="0"/>
                  <a:cs typeface="Arial" charset="0"/>
                </a:rPr>
                <a:t>Time</a:t>
              </a:r>
              <a:endParaRPr lang="en-US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247909" y="2881565"/>
              <a:ext cx="1724628" cy="115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onut 12"/>
          <p:cNvSpPr/>
          <p:nvPr/>
        </p:nvSpPr>
        <p:spPr>
          <a:xfrm>
            <a:off x="8263764" y="4421075"/>
            <a:ext cx="2251835" cy="1249973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2829336" y="3376307"/>
            <a:ext cx="1250390" cy="1249973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3769610" y="4001293"/>
            <a:ext cx="1250390" cy="1249973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36476" cy="1325563"/>
          </a:xfrm>
        </p:spPr>
        <p:txBody>
          <a:bodyPr/>
          <a:lstStyle/>
          <a:p>
            <a:r>
              <a:rPr lang="en-US" dirty="0" smtClean="0"/>
              <a:t>Performance/Capacity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054342"/>
              </p:ext>
            </p:extLst>
          </p:nvPr>
        </p:nvGraphicFramePr>
        <p:xfrm>
          <a:off x="237506" y="1825625"/>
          <a:ext cx="714894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12182" y="2567106"/>
            <a:ext cx="4374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/>
              <a:t>Conclusion:</a:t>
            </a:r>
          </a:p>
          <a:p>
            <a:pPr algn="just"/>
            <a:endParaRPr lang="en-US" sz="3200" dirty="0" smtClean="0"/>
          </a:p>
          <a:p>
            <a:pPr algn="just"/>
            <a:r>
              <a:rPr lang="en-US" sz="3200" dirty="0" smtClean="0"/>
              <a:t>Both </a:t>
            </a:r>
            <a:r>
              <a:rPr lang="en-US" sz="3200" i="1" dirty="0" smtClean="0"/>
              <a:t>K</a:t>
            </a:r>
            <a:r>
              <a:rPr lang="en-US" sz="3200" dirty="0" smtClean="0"/>
              <a:t> and </a:t>
            </a:r>
            <a:r>
              <a:rPr lang="en-US" sz="3200" i="1" dirty="0" smtClean="0"/>
              <a:t>D</a:t>
            </a:r>
            <a:r>
              <a:rPr lang="en-US" sz="3200" dirty="0" smtClean="0"/>
              <a:t> have significant effects on Performance/Capacity. 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3" name="Donut 2"/>
          <p:cNvSpPr/>
          <p:nvPr/>
        </p:nvSpPr>
        <p:spPr>
          <a:xfrm>
            <a:off x="2018805" y="2378378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3513116" y="2378378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876799" y="3825189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6394861" y="4001294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1133439" y="4145111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4150" y="628859"/>
            <a:ext cx="3279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accent6"/>
                </a:solidFill>
              </a:rPr>
              <a:t>Best parameters:</a:t>
            </a:r>
            <a:endParaRPr lang="en-US" sz="2800" dirty="0" smtClean="0">
              <a:solidFill>
                <a:schemeClr val="accent6"/>
              </a:solidFill>
            </a:endParaRPr>
          </a:p>
          <a:p>
            <a:r>
              <a:rPr lang="en-US" sz="2800" dirty="0" smtClean="0">
                <a:solidFill>
                  <a:schemeClr val="accent6"/>
                </a:solidFill>
              </a:rPr>
              <a:t>K=2,4</a:t>
            </a:r>
          </a:p>
          <a:p>
            <a:r>
              <a:rPr lang="en-US" sz="2800" dirty="0" smtClean="0">
                <a:solidFill>
                  <a:schemeClr val="accent6"/>
                </a:solidFill>
              </a:rPr>
              <a:t>D=2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</a:t>
            </a:r>
            <a:r>
              <a:rPr lang="en-US" dirty="0" smtClean="0"/>
              <a:t> Movement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21356"/>
              </p:ext>
            </p:extLst>
          </p:nvPr>
        </p:nvGraphicFramePr>
        <p:xfrm>
          <a:off x="178129" y="1825625"/>
          <a:ext cx="704206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67445" y="1376154"/>
            <a:ext cx="4209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 low </a:t>
            </a:r>
            <a:r>
              <a:rPr lang="en-US" sz="2800" i="1" dirty="0" smtClean="0"/>
              <a:t>K</a:t>
            </a:r>
            <a:r>
              <a:rPr lang="en-US" sz="2800" dirty="0" smtClean="0"/>
              <a:t> values, </a:t>
            </a:r>
            <a:r>
              <a:rPr lang="en-US" sz="2800" i="1" dirty="0" smtClean="0"/>
              <a:t>D</a:t>
            </a:r>
            <a:r>
              <a:rPr lang="en-US" sz="2800" dirty="0" smtClean="0"/>
              <a:t> is </a:t>
            </a:r>
            <a:r>
              <a:rPr lang="en-US" sz="2800" b="1" dirty="0" smtClean="0">
                <a:solidFill>
                  <a:srgbClr val="C00000"/>
                </a:solidFill>
              </a:rPr>
              <a:t>negatively</a:t>
            </a:r>
            <a:r>
              <a:rPr lang="en-US" sz="2800" dirty="0" smtClean="0"/>
              <a:t> correlated with </a:t>
            </a:r>
            <a:r>
              <a:rPr lang="en-US" sz="2800" dirty="0" err="1" smtClean="0"/>
              <a:t>qubit</a:t>
            </a:r>
            <a:r>
              <a:rPr lang="en-US" sz="2800" dirty="0" smtClean="0"/>
              <a:t> moves.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67446" y="3030279"/>
            <a:ext cx="4209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 high </a:t>
            </a:r>
            <a:r>
              <a:rPr lang="en-US" sz="2800" i="1" dirty="0" smtClean="0"/>
              <a:t>K</a:t>
            </a:r>
            <a:r>
              <a:rPr lang="en-US" sz="2800" dirty="0" smtClean="0"/>
              <a:t> values, </a:t>
            </a:r>
            <a:r>
              <a:rPr lang="en-US" sz="2800" i="1" dirty="0" smtClean="0"/>
              <a:t>D</a:t>
            </a:r>
            <a:r>
              <a:rPr lang="en-US" sz="2800" dirty="0" smtClean="0"/>
              <a:t> is </a:t>
            </a:r>
            <a:r>
              <a:rPr lang="en-US" sz="2800" b="1" dirty="0" smtClean="0">
                <a:solidFill>
                  <a:schemeClr val="accent6"/>
                </a:solidFill>
              </a:rPr>
              <a:t>positively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smtClean="0"/>
              <a:t>correlated with </a:t>
            </a:r>
            <a:r>
              <a:rPr lang="en-US" sz="2800" dirty="0" err="1" smtClean="0"/>
              <a:t>qubit</a:t>
            </a:r>
            <a:r>
              <a:rPr lang="en-US" sz="2800" dirty="0" smtClean="0"/>
              <a:t> moves.</a:t>
            </a:r>
            <a:endParaRPr lang="en-US" sz="2800" dirty="0"/>
          </a:p>
        </p:txBody>
      </p:sp>
      <p:sp>
        <p:nvSpPr>
          <p:cNvPr id="7" name="Donut 6"/>
          <p:cNvSpPr/>
          <p:nvPr/>
        </p:nvSpPr>
        <p:spPr>
          <a:xfrm>
            <a:off x="2554833" y="4001294"/>
            <a:ext cx="885366" cy="827960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495842" y="2267662"/>
            <a:ext cx="885366" cy="2166580"/>
          </a:xfrm>
          <a:prstGeom prst="donut">
            <a:avLst>
              <a:gd name="adj" fmla="val 664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7445" y="4684404"/>
            <a:ext cx="4209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Increasing </a:t>
            </a:r>
            <a:r>
              <a:rPr lang="en-US" sz="2800" i="1" dirty="0" smtClean="0"/>
              <a:t>K</a:t>
            </a:r>
            <a:r>
              <a:rPr lang="en-US" sz="2800" dirty="0" smtClean="0"/>
              <a:t> will always reduce data movement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411192" y="656259"/>
            <a:ext cx="3942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mtClean="0"/>
              <a:t>Conclusions:</a:t>
            </a:r>
            <a:endParaRPr lang="en-US" sz="2800" b="1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52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Qubit</a:t>
            </a:r>
            <a:r>
              <a:rPr lang="en-US" dirty="0" smtClean="0"/>
              <a:t> Movement, ISO-capacity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527205"/>
              </p:ext>
            </p:extLst>
          </p:nvPr>
        </p:nvGraphicFramePr>
        <p:xfrm>
          <a:off x="344384" y="1825625"/>
          <a:ext cx="706680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702718" y="2041215"/>
            <a:ext cx="3942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/>
              <a:t>Conclusion: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For ISO-capacity, higher </a:t>
            </a:r>
            <a:r>
              <a:rPr lang="en-US" sz="2800" i="1" dirty="0" smtClean="0"/>
              <a:t>K</a:t>
            </a:r>
            <a:r>
              <a:rPr lang="en-US" sz="2800" dirty="0" smtClean="0"/>
              <a:t> and lower </a:t>
            </a:r>
            <a:r>
              <a:rPr lang="en-US" sz="2800" i="1" dirty="0" smtClean="0"/>
              <a:t>D</a:t>
            </a:r>
            <a:r>
              <a:rPr lang="en-US" sz="2800" dirty="0" smtClean="0"/>
              <a:t> results in minimal data movement.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074573" y="4454678"/>
            <a:ext cx="3279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Best parameters: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8x4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Qubit Movement over time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66243"/>
              </p:ext>
            </p:extLst>
          </p:nvPr>
        </p:nvGraphicFramePr>
        <p:xfrm>
          <a:off x="838200" y="1825625"/>
          <a:ext cx="525151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137951"/>
              </p:ext>
            </p:extLst>
          </p:nvPr>
        </p:nvGraphicFramePr>
        <p:xfrm>
          <a:off x="6456576" y="1825625"/>
          <a:ext cx="527979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7598623" y="658574"/>
            <a:ext cx="3656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Qubit movement varies </a:t>
            </a:r>
            <a:r>
              <a:rPr lang="en-US" sz="2400" dirty="0">
                <a:solidFill>
                  <a:schemeClr val="accent6"/>
                </a:solidFill>
              </a:rPr>
              <a:t>over time depending on both </a:t>
            </a:r>
            <a:r>
              <a:rPr lang="en-US" sz="2400" i="1" dirty="0">
                <a:solidFill>
                  <a:schemeClr val="accent6"/>
                </a:solidFill>
              </a:rPr>
              <a:t>K</a:t>
            </a:r>
            <a:r>
              <a:rPr lang="en-US" sz="2400" dirty="0">
                <a:solidFill>
                  <a:schemeClr val="accent6"/>
                </a:solidFill>
              </a:rPr>
              <a:t> and </a:t>
            </a:r>
            <a:r>
              <a:rPr lang="en-US" sz="2400" i="1" dirty="0">
                <a:solidFill>
                  <a:schemeClr val="accent6"/>
                </a:solidFill>
              </a:rPr>
              <a:t>D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8294405" y="2342949"/>
            <a:ext cx="2535520" cy="1857576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2739659" y="3581199"/>
            <a:ext cx="2535520" cy="1748039"/>
          </a:xfrm>
          <a:prstGeom prst="donut">
            <a:avLst>
              <a:gd name="adj" fmla="val 664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8749" y="6176963"/>
            <a:ext cx="2442258" cy="369332"/>
            <a:chOff x="3530279" y="2696899"/>
            <a:chExt cx="244225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3530279" y="2696899"/>
              <a:ext cx="1875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charset="0"/>
                  <a:ea typeface="Arial" charset="0"/>
                  <a:cs typeface="Arial" charset="0"/>
                </a:rPr>
                <a:t>Time</a:t>
              </a:r>
              <a:endParaRPr lang="en-US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247909" y="2881565"/>
              <a:ext cx="1724628" cy="115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294405" y="6210830"/>
            <a:ext cx="2442258" cy="369332"/>
            <a:chOff x="3530279" y="2696899"/>
            <a:chExt cx="2442258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530279" y="2696899"/>
              <a:ext cx="1875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charset="0"/>
                  <a:ea typeface="Arial" charset="0"/>
                  <a:cs typeface="Arial" charset="0"/>
                </a:rPr>
                <a:t>Time</a:t>
              </a:r>
              <a:endParaRPr lang="en-US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247909" y="2881565"/>
              <a:ext cx="1724628" cy="1157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2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104527"/>
          </a:xfrm>
        </p:spPr>
        <p:txBody>
          <a:bodyPr>
            <a:normAutofit/>
          </a:bodyPr>
          <a:lstStyle/>
          <a:p>
            <a:r>
              <a:rPr lang="en-US" dirty="0" smtClean="0"/>
              <a:t>We analyzed different evaluation metrics to measure the efficiency of Quantum Multi-SIMD architectures</a:t>
            </a:r>
          </a:p>
          <a:p>
            <a:r>
              <a:rPr lang="en-US" dirty="0" smtClean="0"/>
              <a:t>Our results show that different benchmarks have different intra- and inter- region parallelism characteristics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216426"/>
            <a:ext cx="10515600" cy="2837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observe that</a:t>
            </a:r>
          </a:p>
          <a:p>
            <a:pPr lvl="1"/>
            <a:r>
              <a:rPr lang="en-US" dirty="0"/>
              <a:t>QOPC is mostly affected by the </a:t>
            </a:r>
            <a:r>
              <a:rPr lang="en-US" dirty="0">
                <a:solidFill>
                  <a:srgbClr val="00B050"/>
                </a:solidFill>
              </a:rPr>
              <a:t>number of SIMD regions</a:t>
            </a:r>
          </a:p>
          <a:p>
            <a:pPr lvl="1"/>
            <a:r>
              <a:rPr lang="en-US" dirty="0"/>
              <a:t>Performance/Capacity is affected by </a:t>
            </a:r>
            <a:r>
              <a:rPr lang="en-US" dirty="0">
                <a:solidFill>
                  <a:srgbClr val="FF0000"/>
                </a:solidFill>
              </a:rPr>
              <a:t>both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number and capacity of </a:t>
            </a:r>
            <a:r>
              <a:rPr lang="en-US" dirty="0" smtClean="0">
                <a:solidFill>
                  <a:srgbClr val="00B050"/>
                </a:solidFill>
              </a:rPr>
              <a:t>regions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Data movement can be </a:t>
            </a:r>
            <a:r>
              <a:rPr lang="en-US" dirty="0">
                <a:solidFill>
                  <a:srgbClr val="00B050"/>
                </a:solidFill>
              </a:rPr>
              <a:t>reduced</a:t>
            </a:r>
            <a:r>
              <a:rPr lang="en-US" dirty="0"/>
              <a:t> by </a:t>
            </a:r>
            <a:r>
              <a:rPr lang="en-US" dirty="0">
                <a:solidFill>
                  <a:srgbClr val="00B050"/>
                </a:solidFill>
              </a:rPr>
              <a:t>increasing </a:t>
            </a:r>
            <a:r>
              <a:rPr lang="en-US" dirty="0"/>
              <a:t>the number of SIMD </a:t>
            </a:r>
            <a:r>
              <a:rPr lang="en-US" dirty="0" smtClean="0"/>
              <a:t>regions</a:t>
            </a:r>
            <a:endParaRPr lang="en-US" dirty="0"/>
          </a:p>
          <a:p>
            <a:r>
              <a:rPr lang="en-US" dirty="0"/>
              <a:t>We hope that the observed insights can be useful in designing new scheduling algorithms that consider:</a:t>
            </a:r>
          </a:p>
          <a:p>
            <a:pPr lvl="2"/>
            <a:r>
              <a:rPr lang="en-US" sz="2400" dirty="0"/>
              <a:t>System </a:t>
            </a:r>
            <a:r>
              <a:rPr lang="en-US" sz="2400" dirty="0" smtClean="0"/>
              <a:t>utilization, Communication latency, and other Hardware organizations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252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Thank You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8740"/>
            <a:ext cx="3957545" cy="219523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6822"/>
            <a:ext cx="4219268" cy="42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71" y="57150"/>
            <a:ext cx="10515600" cy="103977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Executive Summary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364"/>
          </a:xfrm>
        </p:spPr>
        <p:txBody>
          <a:bodyPr>
            <a:noAutofit/>
          </a:bodyPr>
          <a:lstStyle/>
          <a:p>
            <a:endParaRPr lang="en-US" sz="3600" dirty="0"/>
          </a:p>
          <a:p>
            <a:endParaRPr lang="en-US" sz="36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1020" y="978756"/>
            <a:ext cx="10515600" cy="492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</a:t>
            </a:r>
            <a:r>
              <a:rPr lang="en-US" dirty="0">
                <a:solidFill>
                  <a:srgbClr val="FF0000"/>
                </a:solidFill>
              </a:rPr>
              <a:t>gap</a:t>
            </a:r>
            <a:r>
              <a:rPr lang="en-US" dirty="0"/>
              <a:t> between quantum hardware and quantum </a:t>
            </a:r>
            <a:r>
              <a:rPr lang="en-US" dirty="0" smtClean="0"/>
              <a:t>software</a:t>
            </a:r>
          </a:p>
          <a:p>
            <a:r>
              <a:rPr lang="en-US" dirty="0"/>
              <a:t>We characterize various quantum workloads on different evaluation metrics to help better design quantum hardware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show that different </a:t>
            </a:r>
            <a:r>
              <a:rPr lang="en-US" dirty="0"/>
              <a:t>quantum workloads have </a:t>
            </a:r>
            <a:r>
              <a:rPr lang="en-US" dirty="0">
                <a:solidFill>
                  <a:srgbClr val="00B050"/>
                </a:solidFill>
              </a:rPr>
              <a:t>varied inter- and intra-SIMD region parallelism</a:t>
            </a:r>
            <a:r>
              <a:rPr lang="en-US" dirty="0"/>
              <a:t> requirements. </a:t>
            </a:r>
          </a:p>
          <a:p>
            <a:pPr lvl="1"/>
            <a:r>
              <a:rPr lang="en-US" dirty="0"/>
              <a:t>A multi-SIMD quantum architecture can either provide </a:t>
            </a:r>
            <a:r>
              <a:rPr lang="en-US" dirty="0">
                <a:solidFill>
                  <a:srgbClr val="FF0000"/>
                </a:solidFill>
              </a:rPr>
              <a:t>inferior performance or be severely underutilized</a:t>
            </a:r>
          </a:p>
          <a:p>
            <a:pPr lvl="1"/>
            <a:r>
              <a:rPr lang="en-US" dirty="0" smtClean="0"/>
              <a:t>Significant </a:t>
            </a:r>
            <a:r>
              <a:rPr lang="en-US" dirty="0">
                <a:solidFill>
                  <a:srgbClr val="00B050"/>
                </a:solidFill>
              </a:rPr>
              <a:t>variation</a:t>
            </a:r>
            <a:r>
              <a:rPr lang="en-US" dirty="0"/>
              <a:t> in parallelism within a single quantum application </a:t>
            </a:r>
            <a:r>
              <a:rPr lang="en-US" dirty="0" smtClean="0"/>
              <a:t>exists at </a:t>
            </a:r>
            <a:r>
              <a:rPr lang="en-US" dirty="0"/>
              <a:t>different instances of its execution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show that data movement in SIMD quantum architectures can actually be </a:t>
            </a:r>
            <a:r>
              <a:rPr lang="en-US" dirty="0" smtClean="0">
                <a:solidFill>
                  <a:srgbClr val="00B050"/>
                </a:solidFill>
              </a:rPr>
              <a:t>reduced</a:t>
            </a:r>
            <a:r>
              <a:rPr lang="en-US" dirty="0" smtClean="0"/>
              <a:t> by increasing the number of SIMD regions.</a:t>
            </a:r>
          </a:p>
          <a:p>
            <a:r>
              <a:rPr lang="en-US" dirty="0" smtClean="0"/>
              <a:t>Finally, we leveraged a quantum SIMD simulation framework (</a:t>
            </a:r>
            <a:r>
              <a:rPr lang="en-US" dirty="0" err="1" smtClean="0"/>
              <a:t>ScaffCC</a:t>
            </a:r>
            <a:r>
              <a:rPr lang="en-US" dirty="0" smtClean="0"/>
              <a:t>) to analyze different evaluation metrics and perform characterization studies.</a:t>
            </a:r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20969" y="4964844"/>
            <a:ext cx="10515600" cy="239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4000" dirty="0" smtClean="0"/>
              <a:t>Background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Metrics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Methodology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Experimental Results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500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Quantum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690688"/>
            <a:ext cx="2679700" cy="279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2951" t="55185" r="602" b="-184"/>
          <a:stretch/>
        </p:blipFill>
        <p:spPr>
          <a:xfrm>
            <a:off x="7977358" y="5174970"/>
            <a:ext cx="3660666" cy="9151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1785"/>
            <a:ext cx="4206766" cy="4351338"/>
          </a:xfrm>
        </p:spPr>
        <p:txBody>
          <a:bodyPr>
            <a:noAutofit/>
          </a:bodyPr>
          <a:lstStyle/>
          <a:p>
            <a:r>
              <a:rPr lang="en-US" sz="3600" dirty="0" smtClean="0"/>
              <a:t>From bits to </a:t>
            </a:r>
            <a:r>
              <a:rPr lang="en-US" sz="3600" dirty="0" err="1" smtClean="0"/>
              <a:t>qubits</a:t>
            </a:r>
            <a:r>
              <a:rPr lang="en-US" sz="3600" dirty="0" smtClean="0"/>
              <a:t> (</a:t>
            </a:r>
            <a:r>
              <a:rPr lang="en-US" sz="3600" i="1" dirty="0" smtClean="0"/>
              <a:t>quantum-bits</a:t>
            </a:r>
            <a:r>
              <a:rPr lang="en-US" sz="3600" dirty="0" smtClean="0"/>
              <a:t>)</a:t>
            </a:r>
          </a:p>
          <a:p>
            <a:pPr lvl="1"/>
            <a:r>
              <a:rPr lang="en-US" sz="3200" dirty="0" smtClean="0"/>
              <a:t>Superposition</a:t>
            </a:r>
          </a:p>
          <a:p>
            <a:pPr lvl="1"/>
            <a:r>
              <a:rPr lang="en-US" sz="3200" dirty="0" err="1" smtClean="0"/>
              <a:t>Decoherence</a:t>
            </a:r>
            <a:endParaRPr lang="en-US" sz="3200" dirty="0" smtClean="0"/>
          </a:p>
          <a:p>
            <a:r>
              <a:rPr lang="en-US" sz="3600" dirty="0"/>
              <a:t>Quantum logic gates</a:t>
            </a:r>
          </a:p>
          <a:p>
            <a:pPr lvl="1"/>
            <a:r>
              <a:rPr lang="en-US" sz="3200" dirty="0" smtClean="0"/>
              <a:t>One-qubit </a:t>
            </a:r>
            <a:r>
              <a:rPr lang="en-US" sz="3200" dirty="0"/>
              <a:t>or </a:t>
            </a:r>
            <a:r>
              <a:rPr lang="en-US" sz="3200" dirty="0" smtClean="0"/>
              <a:t>two-qubit  input gates</a:t>
            </a:r>
          </a:p>
          <a:p>
            <a:pPr lvl="1"/>
            <a:r>
              <a:rPr lang="en-US" sz="3200" dirty="0" smtClean="0"/>
              <a:t>Gate examples:</a:t>
            </a:r>
          </a:p>
          <a:p>
            <a:pPr lvl="2"/>
            <a:r>
              <a:rPr lang="en-US" sz="2800" dirty="0" smtClean="0"/>
              <a:t>H, CNOT, T, S, </a:t>
            </a:r>
            <a:r>
              <a:rPr lang="en-US" sz="2800" dirty="0" err="1" smtClean="0"/>
              <a:t>etc</a:t>
            </a:r>
            <a:r>
              <a:rPr lang="is-IS" sz="2800" dirty="0" smtClean="0"/>
              <a:t>…..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80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Quantum Data Movement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590" y="1425039"/>
            <a:ext cx="6178781" cy="54329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29" y="1690688"/>
            <a:ext cx="4206766" cy="4351338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No-cloning theorem</a:t>
            </a:r>
          </a:p>
          <a:p>
            <a:pPr lvl="1"/>
            <a:r>
              <a:rPr lang="en-US" sz="3200" dirty="0" smtClean="0"/>
              <a:t>Cannot directly copy qubit state</a:t>
            </a:r>
          </a:p>
          <a:p>
            <a:r>
              <a:rPr lang="en-US" sz="3600" dirty="0" smtClean="0"/>
              <a:t>Quantum teleportation</a:t>
            </a:r>
          </a:p>
          <a:p>
            <a:pPr lvl="1"/>
            <a:r>
              <a:rPr lang="en-US" sz="3200" dirty="0" smtClean="0"/>
              <a:t>Moves qubit state between two regions</a:t>
            </a:r>
          </a:p>
          <a:p>
            <a:pPr lvl="1"/>
            <a:r>
              <a:rPr lang="en-US" sz="3200" dirty="0" smtClean="0"/>
              <a:t>Requires EPR pairs</a:t>
            </a:r>
          </a:p>
          <a:p>
            <a:pPr lvl="1"/>
            <a:r>
              <a:rPr lang="en-US" sz="3200" dirty="0" smtClean="0"/>
              <a:t>Constant latency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100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05"/>
            <a:ext cx="10515600" cy="1325563"/>
          </a:xfrm>
        </p:spPr>
        <p:txBody>
          <a:bodyPr/>
          <a:lstStyle/>
          <a:p>
            <a:r>
              <a:rPr lang="en-US" dirty="0" smtClean="0"/>
              <a:t>Quantum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429068"/>
            <a:ext cx="6461285" cy="4351338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Ising</a:t>
            </a:r>
            <a:r>
              <a:rPr lang="en-US" sz="3200" dirty="0" smtClean="0"/>
              <a:t> model</a:t>
            </a:r>
          </a:p>
          <a:p>
            <a:pPr lvl="1"/>
            <a:r>
              <a:rPr lang="en-US" sz="2800" dirty="0" smtClean="0"/>
              <a:t>Discrete variable representation of magnetic dipole moments of atomic spin</a:t>
            </a:r>
          </a:p>
          <a:p>
            <a:pPr lvl="1"/>
            <a:r>
              <a:rPr lang="en-US" sz="2800" dirty="0" smtClean="0"/>
              <a:t>Statistical mechanics</a:t>
            </a:r>
          </a:p>
          <a:p>
            <a:r>
              <a:rPr lang="en-US" sz="3200" dirty="0" smtClean="0"/>
              <a:t>Shor’s algorithm</a:t>
            </a:r>
          </a:p>
          <a:p>
            <a:pPr lvl="1"/>
            <a:r>
              <a:rPr lang="en-US" sz="2800" dirty="0" smtClean="0"/>
              <a:t>Integer factoring algorithm</a:t>
            </a:r>
          </a:p>
          <a:p>
            <a:pPr lvl="1"/>
            <a:r>
              <a:rPr lang="en-US" sz="2800" dirty="0" smtClean="0"/>
              <a:t>Cryptography</a:t>
            </a:r>
          </a:p>
          <a:p>
            <a:r>
              <a:rPr lang="en-US" sz="3200" dirty="0" smtClean="0"/>
              <a:t>Grover’s search algorithm</a:t>
            </a:r>
          </a:p>
          <a:p>
            <a:pPr lvl="1"/>
            <a:r>
              <a:rPr lang="en-US" sz="2800" dirty="0" smtClean="0"/>
              <a:t>Database search algorithm</a:t>
            </a:r>
          </a:p>
          <a:p>
            <a:pPr lvl="1"/>
            <a:r>
              <a:rPr lang="en-US" sz="2800" dirty="0" smtClean="0"/>
              <a:t>Big data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42" y="1825625"/>
            <a:ext cx="3286816" cy="32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77" y="0"/>
            <a:ext cx="10515600" cy="1325563"/>
          </a:xfrm>
        </p:spPr>
        <p:txBody>
          <a:bodyPr/>
          <a:lstStyle/>
          <a:p>
            <a:r>
              <a:rPr lang="en-US" dirty="0" smtClean="0"/>
              <a:t>Quantum SIMD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203008"/>
            <a:ext cx="5326117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Evaluate quantum algorithms on Multi-SIMD architecture proposed by </a:t>
            </a:r>
            <a:r>
              <a:rPr lang="en-US" sz="3200" dirty="0" err="1" smtClean="0"/>
              <a:t>Heckey</a:t>
            </a:r>
            <a:r>
              <a:rPr lang="en-US" sz="3200" dirty="0" smtClean="0"/>
              <a:t> et al. [ASPLOS 2015]</a:t>
            </a:r>
          </a:p>
          <a:p>
            <a:r>
              <a:rPr lang="en-US" sz="3200" dirty="0" smtClean="0"/>
              <a:t>This architecture has multiple SIMD operating regions to support </a:t>
            </a:r>
            <a:r>
              <a:rPr lang="en-US" sz="3200" dirty="0" smtClean="0">
                <a:solidFill>
                  <a:schemeClr val="accent6"/>
                </a:solidFill>
              </a:rPr>
              <a:t>instruction-level parallelism</a:t>
            </a:r>
          </a:p>
          <a:p>
            <a:r>
              <a:rPr lang="en-US" sz="3200" dirty="0" smtClean="0"/>
              <a:t>Each SIMD region can operate on multiple </a:t>
            </a:r>
            <a:r>
              <a:rPr lang="en-US" sz="3200" dirty="0" err="1" smtClean="0"/>
              <a:t>qubits</a:t>
            </a:r>
            <a:r>
              <a:rPr lang="en-US" sz="3200" dirty="0" smtClean="0"/>
              <a:t> exhibiting </a:t>
            </a:r>
            <a:r>
              <a:rPr lang="en-US" sz="3200" dirty="0" smtClean="0">
                <a:solidFill>
                  <a:schemeClr val="accent1"/>
                </a:solidFill>
              </a:rPr>
              <a:t>data-level parallelism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562" y="1825625"/>
            <a:ext cx="4749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279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Quantum SIMD Architecture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0714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Architectural components</a:t>
            </a:r>
          </a:p>
          <a:p>
            <a:pPr lvl="1"/>
            <a:r>
              <a:rPr lang="en-US" sz="3200" dirty="0" smtClean="0"/>
              <a:t>Global Memory (infinite capacity)</a:t>
            </a:r>
          </a:p>
          <a:p>
            <a:pPr lvl="1"/>
            <a:r>
              <a:rPr lang="en-US" sz="3200" i="1" dirty="0" smtClean="0">
                <a:solidFill>
                  <a:srgbClr val="FF0000"/>
                </a:solidFill>
              </a:rPr>
              <a:t>K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SIMD operating regions</a:t>
            </a:r>
          </a:p>
          <a:p>
            <a:pPr lvl="2"/>
            <a:r>
              <a:rPr lang="en-US" sz="2800" dirty="0" smtClean="0"/>
              <a:t>With qubit capacity </a:t>
            </a:r>
            <a:r>
              <a:rPr lang="en-US" sz="2800" i="1" dirty="0" smtClean="0">
                <a:solidFill>
                  <a:srgbClr val="FF0000"/>
                </a:solidFill>
              </a:rPr>
              <a:t>D</a:t>
            </a:r>
          </a:p>
          <a:p>
            <a:pPr lvl="1"/>
            <a:r>
              <a:rPr lang="en-US" sz="3200" i="1" dirty="0" smtClean="0">
                <a:solidFill>
                  <a:srgbClr val="FF0000"/>
                </a:solidFill>
              </a:rPr>
              <a:t>Total Capacity = K*D</a:t>
            </a:r>
            <a:endParaRPr lang="en-US" sz="3200" dirty="0" smtClean="0">
              <a:solidFill>
                <a:srgbClr val="FF0000"/>
              </a:solidFill>
            </a:endParaRPr>
          </a:p>
          <a:p>
            <a:pPr lvl="1"/>
            <a:r>
              <a:rPr lang="en-US" sz="3200" dirty="0" smtClean="0"/>
              <a:t>SIMD control signal</a:t>
            </a:r>
            <a:endParaRPr lang="en-US" sz="3200" dirty="0"/>
          </a:p>
          <a:p>
            <a:pPr lvl="1"/>
            <a:r>
              <a:rPr lang="en-US" sz="3200" dirty="0" smtClean="0"/>
              <a:t>Teleportation units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1" y="1825625"/>
            <a:ext cx="6090902" cy="48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1258</Words>
  <Application>Microsoft Macintosh PowerPoint</Application>
  <PresentationFormat>Widescreen</PresentationFormat>
  <Paragraphs>344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Cambria Math</vt:lpstr>
      <vt:lpstr>Arial</vt:lpstr>
      <vt:lpstr>Office Theme</vt:lpstr>
      <vt:lpstr>Characterization of Quantum Workloads on SIMD Architectures</vt:lpstr>
      <vt:lpstr>Introduction</vt:lpstr>
      <vt:lpstr>Executive Summary</vt:lpstr>
      <vt:lpstr>Overview</vt:lpstr>
      <vt:lpstr>Background: Quantum computing</vt:lpstr>
      <vt:lpstr>Background: Quantum Data Movement</vt:lpstr>
      <vt:lpstr>Quantum Algorithms</vt:lpstr>
      <vt:lpstr>Quantum SIMD Architecture</vt:lpstr>
      <vt:lpstr>Quantum SIMD Architecture</vt:lpstr>
      <vt:lpstr>Sources of Inefficiencies</vt:lpstr>
      <vt:lpstr>Overview</vt:lpstr>
      <vt:lpstr>Evaluation Metrics</vt:lpstr>
      <vt:lpstr>Evaluation Metrics</vt:lpstr>
      <vt:lpstr>PowerPoint Presentation</vt:lpstr>
      <vt:lpstr>PowerPoint Presentation</vt:lpstr>
      <vt:lpstr>Overview</vt:lpstr>
      <vt:lpstr>Evaluation Methodology</vt:lpstr>
      <vt:lpstr>Overview</vt:lpstr>
      <vt:lpstr>Performance (QOPC) analysis</vt:lpstr>
      <vt:lpstr>Performance (QOPC) analysis, ISO-capacity</vt:lpstr>
      <vt:lpstr>QOPC over time</vt:lpstr>
      <vt:lpstr>Performance/Capacity</vt:lpstr>
      <vt:lpstr>Qubit Movement</vt:lpstr>
      <vt:lpstr>Qubit Movement, ISO-capacity</vt:lpstr>
      <vt:lpstr>Qubit Movement over time</vt:lpstr>
      <vt:lpstr>Conclusions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Quantum Workloads on SIMD Architectures</dc:title>
  <dc:creator>Microsoft Office User</dc:creator>
  <cp:lastModifiedBy>adwaitjog@gmail.com</cp:lastModifiedBy>
  <cp:revision>204</cp:revision>
  <dcterms:created xsi:type="dcterms:W3CDTF">2016-09-15T16:43:40Z</dcterms:created>
  <dcterms:modified xsi:type="dcterms:W3CDTF">2016-09-26T16:54:33Z</dcterms:modified>
</cp:coreProperties>
</file>